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51" r:id="rId2"/>
  </p:sldMasterIdLst>
  <p:notesMasterIdLst>
    <p:notesMasterId r:id="rId25"/>
  </p:notesMasterIdLst>
  <p:sldIdLst>
    <p:sldId id="256" r:id="rId3"/>
    <p:sldId id="257" r:id="rId4"/>
    <p:sldId id="285" r:id="rId5"/>
    <p:sldId id="262" r:id="rId6"/>
    <p:sldId id="263" r:id="rId7"/>
    <p:sldId id="284" r:id="rId8"/>
    <p:sldId id="259" r:id="rId9"/>
    <p:sldId id="260" r:id="rId10"/>
    <p:sldId id="281" r:id="rId11"/>
    <p:sldId id="282" r:id="rId12"/>
    <p:sldId id="269" r:id="rId13"/>
    <p:sldId id="270" r:id="rId14"/>
    <p:sldId id="271" r:id="rId15"/>
    <p:sldId id="272" r:id="rId16"/>
    <p:sldId id="283" r:id="rId17"/>
    <p:sldId id="273" r:id="rId18"/>
    <p:sldId id="276" r:id="rId19"/>
    <p:sldId id="277" r:id="rId20"/>
    <p:sldId id="278" r:id="rId21"/>
    <p:sldId id="286" r:id="rId22"/>
    <p:sldId id="275" r:id="rId23"/>
    <p:sldId id="279" r:id="rId24"/>
  </p:sldIdLst>
  <p:sldSz cx="12192000" cy="6858000"/>
  <p:notesSz cx="6858000" cy="12192000"/>
  <p:embeddedFontLst>
    <p:embeddedFont>
      <p:font typeface="MiSans" panose="02010600030101010101" charset="-122"/>
      <p:regular r:id="rId2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746"/>
    <p:restoredTop sz="94610"/>
  </p:normalViewPr>
  <p:slideViewPr>
    <p:cSldViewPr snapToGrid="0" snapToObjects="1">
      <p:cViewPr varScale="1">
        <p:scale>
          <a:sx n="159" d="100"/>
          <a:sy n="159" d="100"/>
        </p:scale>
        <p:origin x="786"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14.jpe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9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9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9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2" r:id="rId1"/>
    <p:sldLayoutId id="2147483653"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9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9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9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4.jpeg"/><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14.jpeg"/><Relationship Id="rId4" Type="http://schemas.openxmlformats.org/officeDocument/2006/relationships/image" Target="../media/image13.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9-04-17:02:50-d2slbem1bb2p4onbqkg0.png"/>
          <p:cNvPicPr>
            <a:picLocks noChangeAspect="1"/>
          </p:cNvPicPr>
          <p:nvPr/>
        </p:nvPicPr>
        <p:blipFill>
          <a:blip r:embed="rId3"/>
          <a:srcRect l="10" r="10"/>
          <a:stretch>
            <a:fillRect/>
          </a:stretch>
        </p:blipFill>
        <p:spPr>
          <a:xfrm rot="21600000">
            <a:off x="0" y="-12700"/>
            <a:ext cx="12213590" cy="6870700"/>
          </a:xfrm>
          <a:prstGeom prst="rect">
            <a:avLst/>
          </a:prstGeom>
        </p:spPr>
      </p:pic>
      <p:sp>
        <p:nvSpPr>
          <p:cNvPr id="3" name="Text 0"/>
          <p:cNvSpPr/>
          <p:nvPr/>
        </p:nvSpPr>
        <p:spPr>
          <a:xfrm>
            <a:off x="939476" y="1481434"/>
            <a:ext cx="9163802" cy="1446550"/>
          </a:xfrm>
          <a:prstGeom prst="rect">
            <a:avLst/>
          </a:prstGeom>
          <a:noFill/>
        </p:spPr>
        <p:txBody>
          <a:bodyPr wrap="square" lIns="91440" tIns="45720" rIns="91440" bIns="45720" rtlCol="0" anchor="t">
            <a:spAutoFit/>
          </a:bodyPr>
          <a:lstStyle/>
          <a:p>
            <a:pPr algn="just"/>
            <a:r>
              <a:rPr lang="en-US" sz="4400" b="1" dirty="0" err="1">
                <a:solidFill>
                  <a:srgbClr val="1E46EB"/>
                </a:solidFill>
                <a:latin typeface="MiSans" pitchFamily="34" charset="-122"/>
                <a:ea typeface="MiSans" pitchFamily="34" charset="-122"/>
                <a:cs typeface="MiSans" pitchFamily="34" charset="-120"/>
              </a:rPr>
              <a:t>LocalCanvas</a:t>
            </a:r>
            <a:r>
              <a:rPr lang="en-US" sz="4400" b="1" dirty="0">
                <a:solidFill>
                  <a:srgbClr val="1E46EB"/>
                </a:solidFill>
                <a:latin typeface="MiSans" pitchFamily="34" charset="-122"/>
                <a:ea typeface="MiSans" pitchFamily="34" charset="-122"/>
                <a:cs typeface="MiSans" pitchFamily="34" charset="-120"/>
              </a:rPr>
              <a:t>: Reinventing AI Visual Creation on Mobile Devices</a:t>
            </a:r>
            <a:endParaRPr lang="en-US" sz="4400" dirty="0"/>
          </a:p>
        </p:txBody>
      </p:sp>
      <p:sp>
        <p:nvSpPr>
          <p:cNvPr id="4" name="Shape 1"/>
          <p:cNvSpPr/>
          <p:nvPr/>
        </p:nvSpPr>
        <p:spPr>
          <a:xfrm>
            <a:off x="3722310" y="4249438"/>
            <a:ext cx="2885440" cy="502920"/>
          </a:xfrm>
          <a:prstGeom prst="roundRect">
            <a:avLst>
              <a:gd name="adj" fmla="val 50000"/>
            </a:avLst>
          </a:prstGeom>
          <a:solidFill>
            <a:srgbClr val="1E46EB"/>
          </a:solidFill>
        </p:spPr>
        <p:txBody>
          <a:bodyPr/>
          <a:lstStyle/>
          <a:p>
            <a:endParaRPr lang="zh-CN" altLang="en-US"/>
          </a:p>
        </p:txBody>
      </p:sp>
      <p:sp>
        <p:nvSpPr>
          <p:cNvPr id="5" name="Text 2"/>
          <p:cNvSpPr/>
          <p:nvPr/>
        </p:nvSpPr>
        <p:spPr>
          <a:xfrm>
            <a:off x="1124600" y="4224020"/>
            <a:ext cx="2417981" cy="50292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 name="Text 3"/>
          <p:cNvSpPr/>
          <p:nvPr/>
        </p:nvSpPr>
        <p:spPr>
          <a:xfrm>
            <a:off x="3659903" y="4305708"/>
            <a:ext cx="3015777" cy="400110"/>
          </a:xfrm>
          <a:prstGeom prst="rect">
            <a:avLst/>
          </a:prstGeom>
          <a:noFill/>
        </p:spPr>
        <p:txBody>
          <a:bodyPr wrap="square" lIns="91440" tIns="45720" rIns="91440" bIns="45720" rtlCol="0" anchor="t">
            <a:spAutoFit/>
          </a:bodyPr>
          <a:lstStyle/>
          <a:p>
            <a:pPr marL="0" indent="0" algn="ctr">
              <a:lnSpc>
                <a:spcPct val="100000"/>
              </a:lnSpc>
              <a:buNone/>
            </a:pPr>
            <a:r>
              <a:rPr lang="en-US" sz="2000" dirty="0" err="1">
                <a:solidFill>
                  <a:srgbClr val="FFFFFF"/>
                </a:solidFill>
                <a:latin typeface="MiSans" pitchFamily="34" charset="-122"/>
                <a:ea typeface="MiSans" pitchFamily="34" charset="-122"/>
                <a:cs typeface="MiSans" pitchFamily="34" charset="-120"/>
              </a:rPr>
              <a:t>reporter:邵熠偈</a:t>
            </a:r>
            <a:r>
              <a:rPr lang="zh-CN" altLang="en-US" sz="2000" dirty="0">
                <a:solidFill>
                  <a:srgbClr val="FFFFFF"/>
                </a:solidFill>
                <a:latin typeface="MiSans" pitchFamily="34" charset="-122"/>
                <a:ea typeface="MiSans" pitchFamily="34" charset="-122"/>
                <a:cs typeface="MiSans" pitchFamily="34" charset="-120"/>
              </a:rPr>
              <a:t>、杨思源</a:t>
            </a:r>
            <a:endParaRPr lang="en-US" sz="1600" dirty="0"/>
          </a:p>
        </p:txBody>
      </p:sp>
      <p:sp>
        <p:nvSpPr>
          <p:cNvPr id="7" name="Shape 4"/>
          <p:cNvSpPr/>
          <p:nvPr/>
        </p:nvSpPr>
        <p:spPr>
          <a:xfrm>
            <a:off x="3722311" y="3609354"/>
            <a:ext cx="2885440" cy="502920"/>
          </a:xfrm>
          <a:prstGeom prst="roundRect">
            <a:avLst>
              <a:gd name="adj" fmla="val 50000"/>
            </a:avLst>
          </a:prstGeom>
          <a:solidFill>
            <a:srgbClr val="1CA97E"/>
          </a:solidFill>
        </p:spPr>
        <p:txBody>
          <a:bodyPr/>
          <a:lstStyle/>
          <a:p>
            <a:endParaRPr lang="zh-CN" altLang="en-US"/>
          </a:p>
        </p:txBody>
      </p:sp>
      <p:sp>
        <p:nvSpPr>
          <p:cNvPr id="8" name="Text 5"/>
          <p:cNvSpPr/>
          <p:nvPr/>
        </p:nvSpPr>
        <p:spPr>
          <a:xfrm>
            <a:off x="4010040" y="4213860"/>
            <a:ext cx="2417981" cy="50292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 name="Text 6"/>
          <p:cNvSpPr/>
          <p:nvPr/>
        </p:nvSpPr>
        <p:spPr>
          <a:xfrm>
            <a:off x="3916938" y="3661506"/>
            <a:ext cx="2496185" cy="400110"/>
          </a:xfrm>
          <a:prstGeom prst="rect">
            <a:avLst/>
          </a:prstGeom>
          <a:noFill/>
        </p:spPr>
        <p:txBody>
          <a:bodyPr wrap="square" lIns="91440" tIns="45720" rIns="91440" bIns="45720" rtlCol="0" anchor="t">
            <a:spAutoFit/>
          </a:bodyPr>
          <a:lstStyle/>
          <a:p>
            <a:pPr marL="0" indent="0" algn="ctr">
              <a:lnSpc>
                <a:spcPct val="100000"/>
              </a:lnSpc>
              <a:buNone/>
            </a:pPr>
            <a:r>
              <a:rPr lang="en-US" sz="2000" dirty="0">
                <a:solidFill>
                  <a:srgbClr val="FFFFFF"/>
                </a:solidFill>
                <a:latin typeface="MiSans" pitchFamily="34" charset="-122"/>
                <a:ea typeface="MiSans" pitchFamily="34" charset="-122"/>
                <a:cs typeface="MiSans" pitchFamily="34" charset="-120"/>
              </a:rPr>
              <a:t>2025/</a:t>
            </a:r>
            <a:r>
              <a:rPr lang="en-US" altLang="zh-CN" sz="2000" dirty="0">
                <a:solidFill>
                  <a:srgbClr val="FFFFFF"/>
                </a:solidFill>
                <a:latin typeface="MiSans" pitchFamily="34" charset="-122"/>
                <a:ea typeface="MiSans" pitchFamily="34" charset="-122"/>
                <a:cs typeface="MiSans" pitchFamily="34" charset="-120"/>
              </a:rPr>
              <a:t>10</a:t>
            </a:r>
            <a:r>
              <a:rPr lang="en-US" sz="2000" dirty="0">
                <a:solidFill>
                  <a:srgbClr val="FFFFFF"/>
                </a:solidFill>
                <a:latin typeface="MiSans" pitchFamily="34" charset="-122"/>
                <a:ea typeface="MiSans" pitchFamily="34" charset="-122"/>
                <a:cs typeface="MiSans" pitchFamily="34" charset="-120"/>
              </a:rPr>
              <a:t>/</a:t>
            </a:r>
            <a:r>
              <a:rPr lang="en-US" altLang="zh-CN" sz="2000" dirty="0">
                <a:solidFill>
                  <a:srgbClr val="FFFFFF"/>
                </a:solidFill>
                <a:latin typeface="MiSans" pitchFamily="34" charset="-122"/>
                <a:ea typeface="MiSans" pitchFamily="34" charset="-122"/>
                <a:cs typeface="MiSans" pitchFamily="34" charset="-120"/>
              </a:rPr>
              <a:t>22</a:t>
            </a:r>
            <a:endParaRPr lang="en-US" sz="1600" dirty="0"/>
          </a:p>
        </p:txBody>
      </p:sp>
      <p:sp>
        <p:nvSpPr>
          <p:cNvPr id="10" name="Shape 7"/>
          <p:cNvSpPr/>
          <p:nvPr/>
        </p:nvSpPr>
        <p:spPr>
          <a:xfrm>
            <a:off x="1033780" y="1459230"/>
            <a:ext cx="5783947" cy="0"/>
          </a:xfrm>
          <a:prstGeom prst="line">
            <a:avLst/>
          </a:prstGeom>
          <a:noFill/>
          <a:ln w="19050">
            <a:gradFill flip="none" rotWithShape="1">
              <a:gsLst>
                <a:gs pos="0">
                  <a:srgbClr val="1E46EB">
                    <a:alpha val="0"/>
                  </a:srgbClr>
                </a:gs>
                <a:gs pos="100000">
                  <a:srgbClr val="1E46EB"/>
                </a:gs>
              </a:gsLst>
              <a:lin ang="0" scaled="1"/>
            </a:gradFill>
            <a:prstDash val="solid"/>
            <a:headEnd type="none"/>
            <a:tailEnd type="none"/>
          </a:ln>
        </p:spPr>
        <p:txBody>
          <a:bodyPr/>
          <a:lstStyle/>
          <a:p>
            <a:endParaRPr lang="zh-CN" altLang="en-US"/>
          </a:p>
        </p:txBody>
      </p:sp>
      <p:sp>
        <p:nvSpPr>
          <p:cNvPr id="11" name="Shape 8"/>
          <p:cNvSpPr/>
          <p:nvPr/>
        </p:nvSpPr>
        <p:spPr>
          <a:xfrm>
            <a:off x="6939680" y="1367790"/>
            <a:ext cx="168857" cy="182880"/>
          </a:xfrm>
          <a:prstGeom prst="chevron">
            <a:avLst/>
          </a:prstGeom>
          <a:solidFill>
            <a:srgbClr val="1E46EB"/>
          </a:solidFill>
        </p:spPr>
        <p:txBody>
          <a:bodyPr/>
          <a:lstStyle/>
          <a:p>
            <a:endParaRPr lang="zh-CN" altLang="en-US"/>
          </a:p>
        </p:txBody>
      </p:sp>
      <p:sp>
        <p:nvSpPr>
          <p:cNvPr id="12" name="Text 9"/>
          <p:cNvSpPr/>
          <p:nvPr/>
        </p:nvSpPr>
        <p:spPr>
          <a:xfrm>
            <a:off x="6939680" y="1367790"/>
            <a:ext cx="168857" cy="18288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0"/>
          <p:cNvSpPr/>
          <p:nvPr/>
        </p:nvSpPr>
        <p:spPr>
          <a:xfrm>
            <a:off x="7113814" y="1367790"/>
            <a:ext cx="168857" cy="182880"/>
          </a:xfrm>
          <a:prstGeom prst="chevron">
            <a:avLst/>
          </a:prstGeom>
          <a:solidFill>
            <a:srgbClr val="1E46EB"/>
          </a:solidFill>
        </p:spPr>
        <p:txBody>
          <a:bodyPr/>
          <a:lstStyle/>
          <a:p>
            <a:endParaRPr lang="zh-CN" altLang="en-US"/>
          </a:p>
        </p:txBody>
      </p:sp>
      <p:sp>
        <p:nvSpPr>
          <p:cNvPr id="14" name="Text 11"/>
          <p:cNvSpPr/>
          <p:nvPr/>
        </p:nvSpPr>
        <p:spPr>
          <a:xfrm>
            <a:off x="7113814" y="1367790"/>
            <a:ext cx="168857" cy="18288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 name="Shape 12"/>
          <p:cNvSpPr/>
          <p:nvPr/>
        </p:nvSpPr>
        <p:spPr>
          <a:xfrm>
            <a:off x="7287948" y="1367790"/>
            <a:ext cx="168857" cy="182880"/>
          </a:xfrm>
          <a:prstGeom prst="chevron">
            <a:avLst/>
          </a:prstGeom>
          <a:solidFill>
            <a:srgbClr val="1E46EB"/>
          </a:solidFill>
        </p:spPr>
        <p:txBody>
          <a:bodyPr/>
          <a:lstStyle/>
          <a:p>
            <a:endParaRPr lang="zh-CN" altLang="en-US"/>
          </a:p>
        </p:txBody>
      </p:sp>
      <p:sp>
        <p:nvSpPr>
          <p:cNvPr id="16" name="Text 13"/>
          <p:cNvSpPr/>
          <p:nvPr/>
        </p:nvSpPr>
        <p:spPr>
          <a:xfrm>
            <a:off x="7287948" y="1367790"/>
            <a:ext cx="168857" cy="18288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 name="Shape 14"/>
          <p:cNvSpPr/>
          <p:nvPr/>
        </p:nvSpPr>
        <p:spPr>
          <a:xfrm>
            <a:off x="2684008"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 name="Text 15"/>
          <p:cNvSpPr/>
          <p:nvPr/>
        </p:nvSpPr>
        <p:spPr>
          <a:xfrm>
            <a:off x="2684008"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 name="Shape 16"/>
          <p:cNvSpPr/>
          <p:nvPr/>
        </p:nvSpPr>
        <p:spPr>
          <a:xfrm>
            <a:off x="2504541"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0" name="Text 17"/>
          <p:cNvSpPr/>
          <p:nvPr/>
        </p:nvSpPr>
        <p:spPr>
          <a:xfrm>
            <a:off x="2504541"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1" name="Shape 18"/>
          <p:cNvSpPr/>
          <p:nvPr/>
        </p:nvSpPr>
        <p:spPr>
          <a:xfrm>
            <a:off x="2325074"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2" name="Text 19"/>
          <p:cNvSpPr/>
          <p:nvPr/>
        </p:nvSpPr>
        <p:spPr>
          <a:xfrm>
            <a:off x="2325074"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3" name="Shape 20"/>
          <p:cNvSpPr/>
          <p:nvPr/>
        </p:nvSpPr>
        <p:spPr>
          <a:xfrm>
            <a:off x="2145606"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4" name="Text 21"/>
          <p:cNvSpPr/>
          <p:nvPr/>
        </p:nvSpPr>
        <p:spPr>
          <a:xfrm>
            <a:off x="2145606"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5" name="Shape 22"/>
          <p:cNvSpPr/>
          <p:nvPr/>
        </p:nvSpPr>
        <p:spPr>
          <a:xfrm>
            <a:off x="1966139"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6" name="Text 23"/>
          <p:cNvSpPr/>
          <p:nvPr/>
        </p:nvSpPr>
        <p:spPr>
          <a:xfrm>
            <a:off x="1966139"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7" name="Shape 24"/>
          <p:cNvSpPr/>
          <p:nvPr/>
        </p:nvSpPr>
        <p:spPr>
          <a:xfrm>
            <a:off x="1786672"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8" name="Text 25"/>
          <p:cNvSpPr/>
          <p:nvPr/>
        </p:nvSpPr>
        <p:spPr>
          <a:xfrm>
            <a:off x="1786672"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9" name="Shape 26"/>
          <p:cNvSpPr/>
          <p:nvPr/>
        </p:nvSpPr>
        <p:spPr>
          <a:xfrm>
            <a:off x="1607204"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30" name="Text 27"/>
          <p:cNvSpPr/>
          <p:nvPr/>
        </p:nvSpPr>
        <p:spPr>
          <a:xfrm>
            <a:off x="1607204"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31" name="Shape 28"/>
          <p:cNvSpPr/>
          <p:nvPr/>
        </p:nvSpPr>
        <p:spPr>
          <a:xfrm>
            <a:off x="1427737"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32" name="Text 29"/>
          <p:cNvSpPr/>
          <p:nvPr/>
        </p:nvSpPr>
        <p:spPr>
          <a:xfrm>
            <a:off x="1427737"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33" name="Shape 30"/>
          <p:cNvSpPr/>
          <p:nvPr/>
        </p:nvSpPr>
        <p:spPr>
          <a:xfrm>
            <a:off x="2684008"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34" name="Text 31"/>
          <p:cNvSpPr/>
          <p:nvPr/>
        </p:nvSpPr>
        <p:spPr>
          <a:xfrm>
            <a:off x="2684008"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35" name="Shape 32"/>
          <p:cNvSpPr/>
          <p:nvPr/>
        </p:nvSpPr>
        <p:spPr>
          <a:xfrm>
            <a:off x="2504541"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36" name="Text 33"/>
          <p:cNvSpPr/>
          <p:nvPr/>
        </p:nvSpPr>
        <p:spPr>
          <a:xfrm>
            <a:off x="2504541"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37" name="Shape 34"/>
          <p:cNvSpPr/>
          <p:nvPr/>
        </p:nvSpPr>
        <p:spPr>
          <a:xfrm>
            <a:off x="2325074"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38" name="Text 35"/>
          <p:cNvSpPr/>
          <p:nvPr/>
        </p:nvSpPr>
        <p:spPr>
          <a:xfrm>
            <a:off x="2325074"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39" name="Shape 36"/>
          <p:cNvSpPr/>
          <p:nvPr/>
        </p:nvSpPr>
        <p:spPr>
          <a:xfrm>
            <a:off x="2145606"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40" name="Text 37"/>
          <p:cNvSpPr/>
          <p:nvPr/>
        </p:nvSpPr>
        <p:spPr>
          <a:xfrm>
            <a:off x="2145606"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41" name="Shape 38"/>
          <p:cNvSpPr/>
          <p:nvPr/>
        </p:nvSpPr>
        <p:spPr>
          <a:xfrm>
            <a:off x="1966139"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42" name="Text 39"/>
          <p:cNvSpPr/>
          <p:nvPr/>
        </p:nvSpPr>
        <p:spPr>
          <a:xfrm>
            <a:off x="1966139"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43" name="Shape 40"/>
          <p:cNvSpPr/>
          <p:nvPr/>
        </p:nvSpPr>
        <p:spPr>
          <a:xfrm>
            <a:off x="1786672"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44" name="Text 41"/>
          <p:cNvSpPr/>
          <p:nvPr/>
        </p:nvSpPr>
        <p:spPr>
          <a:xfrm>
            <a:off x="1786672"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45" name="Shape 42"/>
          <p:cNvSpPr/>
          <p:nvPr/>
        </p:nvSpPr>
        <p:spPr>
          <a:xfrm>
            <a:off x="1607204"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46" name="Text 43"/>
          <p:cNvSpPr/>
          <p:nvPr/>
        </p:nvSpPr>
        <p:spPr>
          <a:xfrm>
            <a:off x="1607204"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47" name="Shape 44"/>
          <p:cNvSpPr/>
          <p:nvPr/>
        </p:nvSpPr>
        <p:spPr>
          <a:xfrm>
            <a:off x="1427737"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48" name="Text 45"/>
          <p:cNvSpPr/>
          <p:nvPr/>
        </p:nvSpPr>
        <p:spPr>
          <a:xfrm>
            <a:off x="1427737"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49" name="Shape 46"/>
          <p:cNvSpPr/>
          <p:nvPr/>
        </p:nvSpPr>
        <p:spPr>
          <a:xfrm>
            <a:off x="2684008"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50" name="Text 47"/>
          <p:cNvSpPr/>
          <p:nvPr/>
        </p:nvSpPr>
        <p:spPr>
          <a:xfrm>
            <a:off x="2684008"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1" name="Shape 48"/>
          <p:cNvSpPr/>
          <p:nvPr/>
        </p:nvSpPr>
        <p:spPr>
          <a:xfrm>
            <a:off x="2504541"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52" name="Text 49"/>
          <p:cNvSpPr/>
          <p:nvPr/>
        </p:nvSpPr>
        <p:spPr>
          <a:xfrm>
            <a:off x="2504541"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3" name="Shape 50"/>
          <p:cNvSpPr/>
          <p:nvPr/>
        </p:nvSpPr>
        <p:spPr>
          <a:xfrm>
            <a:off x="2325074"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54" name="Text 51"/>
          <p:cNvSpPr/>
          <p:nvPr/>
        </p:nvSpPr>
        <p:spPr>
          <a:xfrm>
            <a:off x="2325074"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5" name="Shape 52"/>
          <p:cNvSpPr/>
          <p:nvPr/>
        </p:nvSpPr>
        <p:spPr>
          <a:xfrm>
            <a:off x="2145606"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56" name="Text 53"/>
          <p:cNvSpPr/>
          <p:nvPr/>
        </p:nvSpPr>
        <p:spPr>
          <a:xfrm>
            <a:off x="2145606"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7" name="Shape 54"/>
          <p:cNvSpPr/>
          <p:nvPr/>
        </p:nvSpPr>
        <p:spPr>
          <a:xfrm>
            <a:off x="1966139"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58" name="Text 55"/>
          <p:cNvSpPr/>
          <p:nvPr/>
        </p:nvSpPr>
        <p:spPr>
          <a:xfrm>
            <a:off x="1966139"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9" name="Shape 56"/>
          <p:cNvSpPr/>
          <p:nvPr/>
        </p:nvSpPr>
        <p:spPr>
          <a:xfrm>
            <a:off x="1786672"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60" name="Text 57"/>
          <p:cNvSpPr/>
          <p:nvPr/>
        </p:nvSpPr>
        <p:spPr>
          <a:xfrm>
            <a:off x="1786672"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1" name="Shape 58"/>
          <p:cNvSpPr/>
          <p:nvPr/>
        </p:nvSpPr>
        <p:spPr>
          <a:xfrm>
            <a:off x="1607204"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62" name="Text 59"/>
          <p:cNvSpPr/>
          <p:nvPr/>
        </p:nvSpPr>
        <p:spPr>
          <a:xfrm>
            <a:off x="1607204"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3" name="Shape 60"/>
          <p:cNvSpPr/>
          <p:nvPr/>
        </p:nvSpPr>
        <p:spPr>
          <a:xfrm>
            <a:off x="1427737"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64" name="Text 61"/>
          <p:cNvSpPr/>
          <p:nvPr/>
        </p:nvSpPr>
        <p:spPr>
          <a:xfrm>
            <a:off x="1427737"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5" name="Shape 62"/>
          <p:cNvSpPr/>
          <p:nvPr/>
        </p:nvSpPr>
        <p:spPr>
          <a:xfrm>
            <a:off x="2684008"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66" name="Text 63"/>
          <p:cNvSpPr/>
          <p:nvPr/>
        </p:nvSpPr>
        <p:spPr>
          <a:xfrm>
            <a:off x="2684008"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7" name="Shape 64"/>
          <p:cNvSpPr/>
          <p:nvPr/>
        </p:nvSpPr>
        <p:spPr>
          <a:xfrm>
            <a:off x="2504541"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68" name="Text 65"/>
          <p:cNvSpPr/>
          <p:nvPr/>
        </p:nvSpPr>
        <p:spPr>
          <a:xfrm>
            <a:off x="2504541"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9" name="Shape 66"/>
          <p:cNvSpPr/>
          <p:nvPr/>
        </p:nvSpPr>
        <p:spPr>
          <a:xfrm>
            <a:off x="2325074"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70" name="Text 67"/>
          <p:cNvSpPr/>
          <p:nvPr/>
        </p:nvSpPr>
        <p:spPr>
          <a:xfrm>
            <a:off x="2325074"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1" name="Shape 68"/>
          <p:cNvSpPr/>
          <p:nvPr/>
        </p:nvSpPr>
        <p:spPr>
          <a:xfrm>
            <a:off x="2145606"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72" name="Text 69"/>
          <p:cNvSpPr/>
          <p:nvPr/>
        </p:nvSpPr>
        <p:spPr>
          <a:xfrm>
            <a:off x="2145606"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3" name="Shape 70"/>
          <p:cNvSpPr/>
          <p:nvPr/>
        </p:nvSpPr>
        <p:spPr>
          <a:xfrm>
            <a:off x="1966139"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74" name="Text 71"/>
          <p:cNvSpPr/>
          <p:nvPr/>
        </p:nvSpPr>
        <p:spPr>
          <a:xfrm>
            <a:off x="1966139"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5" name="Shape 72"/>
          <p:cNvSpPr/>
          <p:nvPr/>
        </p:nvSpPr>
        <p:spPr>
          <a:xfrm>
            <a:off x="1786672"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76" name="Text 73"/>
          <p:cNvSpPr/>
          <p:nvPr/>
        </p:nvSpPr>
        <p:spPr>
          <a:xfrm>
            <a:off x="1786672"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7" name="Shape 74"/>
          <p:cNvSpPr/>
          <p:nvPr/>
        </p:nvSpPr>
        <p:spPr>
          <a:xfrm>
            <a:off x="1607204"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78" name="Text 75"/>
          <p:cNvSpPr/>
          <p:nvPr/>
        </p:nvSpPr>
        <p:spPr>
          <a:xfrm>
            <a:off x="1607204"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9" name="Shape 76"/>
          <p:cNvSpPr/>
          <p:nvPr/>
        </p:nvSpPr>
        <p:spPr>
          <a:xfrm>
            <a:off x="1427737"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80" name="Text 77"/>
          <p:cNvSpPr/>
          <p:nvPr/>
        </p:nvSpPr>
        <p:spPr>
          <a:xfrm>
            <a:off x="1427737"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1" name="Shape 78"/>
          <p:cNvSpPr/>
          <p:nvPr/>
        </p:nvSpPr>
        <p:spPr>
          <a:xfrm>
            <a:off x="2684008"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82" name="Text 79"/>
          <p:cNvSpPr/>
          <p:nvPr/>
        </p:nvSpPr>
        <p:spPr>
          <a:xfrm>
            <a:off x="2684008"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3" name="Shape 80"/>
          <p:cNvSpPr/>
          <p:nvPr/>
        </p:nvSpPr>
        <p:spPr>
          <a:xfrm>
            <a:off x="2504541"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84" name="Text 81"/>
          <p:cNvSpPr/>
          <p:nvPr/>
        </p:nvSpPr>
        <p:spPr>
          <a:xfrm>
            <a:off x="2504541"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5" name="Shape 82"/>
          <p:cNvSpPr/>
          <p:nvPr/>
        </p:nvSpPr>
        <p:spPr>
          <a:xfrm>
            <a:off x="2325074"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86" name="Text 83"/>
          <p:cNvSpPr/>
          <p:nvPr/>
        </p:nvSpPr>
        <p:spPr>
          <a:xfrm>
            <a:off x="2325074"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7" name="Shape 84"/>
          <p:cNvSpPr/>
          <p:nvPr/>
        </p:nvSpPr>
        <p:spPr>
          <a:xfrm>
            <a:off x="2145606"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88" name="Text 85"/>
          <p:cNvSpPr/>
          <p:nvPr/>
        </p:nvSpPr>
        <p:spPr>
          <a:xfrm>
            <a:off x="2145606"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9" name="Shape 86"/>
          <p:cNvSpPr/>
          <p:nvPr/>
        </p:nvSpPr>
        <p:spPr>
          <a:xfrm>
            <a:off x="1966139"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90" name="Text 87"/>
          <p:cNvSpPr/>
          <p:nvPr/>
        </p:nvSpPr>
        <p:spPr>
          <a:xfrm>
            <a:off x="1966139"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1" name="Shape 88"/>
          <p:cNvSpPr/>
          <p:nvPr/>
        </p:nvSpPr>
        <p:spPr>
          <a:xfrm>
            <a:off x="1786672"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92" name="Text 89"/>
          <p:cNvSpPr/>
          <p:nvPr/>
        </p:nvSpPr>
        <p:spPr>
          <a:xfrm>
            <a:off x="1786672"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3" name="Shape 90"/>
          <p:cNvSpPr/>
          <p:nvPr/>
        </p:nvSpPr>
        <p:spPr>
          <a:xfrm>
            <a:off x="1607204"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94" name="Text 91"/>
          <p:cNvSpPr/>
          <p:nvPr/>
        </p:nvSpPr>
        <p:spPr>
          <a:xfrm>
            <a:off x="1607204"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5" name="Shape 92"/>
          <p:cNvSpPr/>
          <p:nvPr/>
        </p:nvSpPr>
        <p:spPr>
          <a:xfrm>
            <a:off x="1427737"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96" name="Text 93"/>
          <p:cNvSpPr/>
          <p:nvPr/>
        </p:nvSpPr>
        <p:spPr>
          <a:xfrm>
            <a:off x="1427737"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7" name="Shape 94"/>
          <p:cNvSpPr/>
          <p:nvPr/>
        </p:nvSpPr>
        <p:spPr>
          <a:xfrm>
            <a:off x="2684008"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98" name="Text 95"/>
          <p:cNvSpPr/>
          <p:nvPr/>
        </p:nvSpPr>
        <p:spPr>
          <a:xfrm>
            <a:off x="2684008"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9" name="Shape 96"/>
          <p:cNvSpPr/>
          <p:nvPr/>
        </p:nvSpPr>
        <p:spPr>
          <a:xfrm>
            <a:off x="2504541"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00" name="Text 97"/>
          <p:cNvSpPr/>
          <p:nvPr/>
        </p:nvSpPr>
        <p:spPr>
          <a:xfrm>
            <a:off x="2504541"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01" name="Shape 98"/>
          <p:cNvSpPr/>
          <p:nvPr/>
        </p:nvSpPr>
        <p:spPr>
          <a:xfrm>
            <a:off x="2325074"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02" name="Text 99"/>
          <p:cNvSpPr/>
          <p:nvPr/>
        </p:nvSpPr>
        <p:spPr>
          <a:xfrm>
            <a:off x="2325074"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03" name="Shape 100"/>
          <p:cNvSpPr/>
          <p:nvPr/>
        </p:nvSpPr>
        <p:spPr>
          <a:xfrm>
            <a:off x="2145606"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04" name="Text 101"/>
          <p:cNvSpPr/>
          <p:nvPr/>
        </p:nvSpPr>
        <p:spPr>
          <a:xfrm>
            <a:off x="2145606"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05" name="Shape 102"/>
          <p:cNvSpPr/>
          <p:nvPr/>
        </p:nvSpPr>
        <p:spPr>
          <a:xfrm>
            <a:off x="1966139"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06" name="Text 103"/>
          <p:cNvSpPr/>
          <p:nvPr/>
        </p:nvSpPr>
        <p:spPr>
          <a:xfrm>
            <a:off x="1966139"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07" name="Shape 104"/>
          <p:cNvSpPr/>
          <p:nvPr/>
        </p:nvSpPr>
        <p:spPr>
          <a:xfrm>
            <a:off x="1786672"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08" name="Text 105"/>
          <p:cNvSpPr/>
          <p:nvPr/>
        </p:nvSpPr>
        <p:spPr>
          <a:xfrm>
            <a:off x="1786672"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09" name="Shape 106"/>
          <p:cNvSpPr/>
          <p:nvPr/>
        </p:nvSpPr>
        <p:spPr>
          <a:xfrm>
            <a:off x="1607204"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10" name="Text 107"/>
          <p:cNvSpPr/>
          <p:nvPr/>
        </p:nvSpPr>
        <p:spPr>
          <a:xfrm>
            <a:off x="1607204"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1" name="Shape 108"/>
          <p:cNvSpPr/>
          <p:nvPr/>
        </p:nvSpPr>
        <p:spPr>
          <a:xfrm>
            <a:off x="1427737"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12" name="Text 109"/>
          <p:cNvSpPr/>
          <p:nvPr/>
        </p:nvSpPr>
        <p:spPr>
          <a:xfrm>
            <a:off x="1427737"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3" name="Shape 110"/>
          <p:cNvSpPr/>
          <p:nvPr/>
        </p:nvSpPr>
        <p:spPr>
          <a:xfrm>
            <a:off x="4120138"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14" name="Text 111"/>
          <p:cNvSpPr/>
          <p:nvPr/>
        </p:nvSpPr>
        <p:spPr>
          <a:xfrm>
            <a:off x="4120138"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5" name="Shape 112"/>
          <p:cNvSpPr/>
          <p:nvPr/>
        </p:nvSpPr>
        <p:spPr>
          <a:xfrm>
            <a:off x="3940670"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16" name="Text 113"/>
          <p:cNvSpPr/>
          <p:nvPr/>
        </p:nvSpPr>
        <p:spPr>
          <a:xfrm>
            <a:off x="3940670"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7" name="Shape 114"/>
          <p:cNvSpPr/>
          <p:nvPr/>
        </p:nvSpPr>
        <p:spPr>
          <a:xfrm>
            <a:off x="3761203"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18" name="Text 115"/>
          <p:cNvSpPr/>
          <p:nvPr/>
        </p:nvSpPr>
        <p:spPr>
          <a:xfrm>
            <a:off x="3761203"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9" name="Shape 116"/>
          <p:cNvSpPr/>
          <p:nvPr/>
        </p:nvSpPr>
        <p:spPr>
          <a:xfrm>
            <a:off x="3581735"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20" name="Text 117"/>
          <p:cNvSpPr/>
          <p:nvPr/>
        </p:nvSpPr>
        <p:spPr>
          <a:xfrm>
            <a:off x="3581735"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21" name="Shape 118"/>
          <p:cNvSpPr/>
          <p:nvPr/>
        </p:nvSpPr>
        <p:spPr>
          <a:xfrm>
            <a:off x="3402268"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22" name="Text 119"/>
          <p:cNvSpPr/>
          <p:nvPr/>
        </p:nvSpPr>
        <p:spPr>
          <a:xfrm>
            <a:off x="3402268"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23" name="Shape 120"/>
          <p:cNvSpPr/>
          <p:nvPr/>
        </p:nvSpPr>
        <p:spPr>
          <a:xfrm>
            <a:off x="3222801"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24" name="Text 121"/>
          <p:cNvSpPr/>
          <p:nvPr/>
        </p:nvSpPr>
        <p:spPr>
          <a:xfrm>
            <a:off x="3222801"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25" name="Shape 122"/>
          <p:cNvSpPr/>
          <p:nvPr/>
        </p:nvSpPr>
        <p:spPr>
          <a:xfrm>
            <a:off x="3043333"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26" name="Text 123"/>
          <p:cNvSpPr/>
          <p:nvPr/>
        </p:nvSpPr>
        <p:spPr>
          <a:xfrm>
            <a:off x="3043333"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27" name="Shape 124"/>
          <p:cNvSpPr/>
          <p:nvPr/>
        </p:nvSpPr>
        <p:spPr>
          <a:xfrm>
            <a:off x="2863866"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28" name="Text 125"/>
          <p:cNvSpPr/>
          <p:nvPr/>
        </p:nvSpPr>
        <p:spPr>
          <a:xfrm>
            <a:off x="2863866"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29" name="Shape 126"/>
          <p:cNvSpPr/>
          <p:nvPr/>
        </p:nvSpPr>
        <p:spPr>
          <a:xfrm>
            <a:off x="4120138"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30" name="Text 127"/>
          <p:cNvSpPr/>
          <p:nvPr/>
        </p:nvSpPr>
        <p:spPr>
          <a:xfrm>
            <a:off x="4120138"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1" name="Shape 128"/>
          <p:cNvSpPr/>
          <p:nvPr/>
        </p:nvSpPr>
        <p:spPr>
          <a:xfrm>
            <a:off x="3940670"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32" name="Text 129"/>
          <p:cNvSpPr/>
          <p:nvPr/>
        </p:nvSpPr>
        <p:spPr>
          <a:xfrm>
            <a:off x="3940670"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3" name="Shape 130"/>
          <p:cNvSpPr/>
          <p:nvPr/>
        </p:nvSpPr>
        <p:spPr>
          <a:xfrm>
            <a:off x="3761203"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34" name="Text 131"/>
          <p:cNvSpPr/>
          <p:nvPr/>
        </p:nvSpPr>
        <p:spPr>
          <a:xfrm>
            <a:off x="3761203"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5" name="Shape 132"/>
          <p:cNvSpPr/>
          <p:nvPr/>
        </p:nvSpPr>
        <p:spPr>
          <a:xfrm>
            <a:off x="3581735"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36" name="Text 133"/>
          <p:cNvSpPr/>
          <p:nvPr/>
        </p:nvSpPr>
        <p:spPr>
          <a:xfrm>
            <a:off x="3581735"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7" name="Shape 134"/>
          <p:cNvSpPr/>
          <p:nvPr/>
        </p:nvSpPr>
        <p:spPr>
          <a:xfrm>
            <a:off x="3402268"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38" name="Text 135"/>
          <p:cNvSpPr/>
          <p:nvPr/>
        </p:nvSpPr>
        <p:spPr>
          <a:xfrm>
            <a:off x="3402268"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9" name="Shape 136"/>
          <p:cNvSpPr/>
          <p:nvPr/>
        </p:nvSpPr>
        <p:spPr>
          <a:xfrm>
            <a:off x="3222801"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40" name="Text 137"/>
          <p:cNvSpPr/>
          <p:nvPr/>
        </p:nvSpPr>
        <p:spPr>
          <a:xfrm>
            <a:off x="3222801"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1" name="Shape 138"/>
          <p:cNvSpPr/>
          <p:nvPr/>
        </p:nvSpPr>
        <p:spPr>
          <a:xfrm>
            <a:off x="3043333"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42" name="Text 139"/>
          <p:cNvSpPr/>
          <p:nvPr/>
        </p:nvSpPr>
        <p:spPr>
          <a:xfrm>
            <a:off x="3043333"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3" name="Shape 140"/>
          <p:cNvSpPr/>
          <p:nvPr/>
        </p:nvSpPr>
        <p:spPr>
          <a:xfrm>
            <a:off x="2863866"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44" name="Text 141"/>
          <p:cNvSpPr/>
          <p:nvPr/>
        </p:nvSpPr>
        <p:spPr>
          <a:xfrm>
            <a:off x="2863866"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5" name="Shape 142"/>
          <p:cNvSpPr/>
          <p:nvPr/>
        </p:nvSpPr>
        <p:spPr>
          <a:xfrm>
            <a:off x="4120138"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46" name="Text 143"/>
          <p:cNvSpPr/>
          <p:nvPr/>
        </p:nvSpPr>
        <p:spPr>
          <a:xfrm>
            <a:off x="4120138"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7" name="Shape 144"/>
          <p:cNvSpPr/>
          <p:nvPr/>
        </p:nvSpPr>
        <p:spPr>
          <a:xfrm>
            <a:off x="3940670"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48" name="Text 145"/>
          <p:cNvSpPr/>
          <p:nvPr/>
        </p:nvSpPr>
        <p:spPr>
          <a:xfrm>
            <a:off x="3940670"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9" name="Shape 146"/>
          <p:cNvSpPr/>
          <p:nvPr/>
        </p:nvSpPr>
        <p:spPr>
          <a:xfrm>
            <a:off x="3761203"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50" name="Text 147"/>
          <p:cNvSpPr/>
          <p:nvPr/>
        </p:nvSpPr>
        <p:spPr>
          <a:xfrm>
            <a:off x="3761203"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1" name="Shape 148"/>
          <p:cNvSpPr/>
          <p:nvPr/>
        </p:nvSpPr>
        <p:spPr>
          <a:xfrm>
            <a:off x="3581735"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52" name="Text 149"/>
          <p:cNvSpPr/>
          <p:nvPr/>
        </p:nvSpPr>
        <p:spPr>
          <a:xfrm>
            <a:off x="3581735"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3" name="Shape 150"/>
          <p:cNvSpPr/>
          <p:nvPr/>
        </p:nvSpPr>
        <p:spPr>
          <a:xfrm>
            <a:off x="3402268"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54" name="Text 151"/>
          <p:cNvSpPr/>
          <p:nvPr/>
        </p:nvSpPr>
        <p:spPr>
          <a:xfrm>
            <a:off x="3402268"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5" name="Shape 152"/>
          <p:cNvSpPr/>
          <p:nvPr/>
        </p:nvSpPr>
        <p:spPr>
          <a:xfrm>
            <a:off x="3222801"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56" name="Text 153"/>
          <p:cNvSpPr/>
          <p:nvPr/>
        </p:nvSpPr>
        <p:spPr>
          <a:xfrm>
            <a:off x="3222801"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7" name="Shape 154"/>
          <p:cNvSpPr/>
          <p:nvPr/>
        </p:nvSpPr>
        <p:spPr>
          <a:xfrm>
            <a:off x="3043333"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58" name="Text 155"/>
          <p:cNvSpPr/>
          <p:nvPr/>
        </p:nvSpPr>
        <p:spPr>
          <a:xfrm>
            <a:off x="3043333"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9" name="Shape 156"/>
          <p:cNvSpPr/>
          <p:nvPr/>
        </p:nvSpPr>
        <p:spPr>
          <a:xfrm>
            <a:off x="2863866"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60" name="Text 157"/>
          <p:cNvSpPr/>
          <p:nvPr/>
        </p:nvSpPr>
        <p:spPr>
          <a:xfrm>
            <a:off x="2863866"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61" name="Shape 158"/>
          <p:cNvSpPr/>
          <p:nvPr/>
        </p:nvSpPr>
        <p:spPr>
          <a:xfrm>
            <a:off x="4120138"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62" name="Text 159"/>
          <p:cNvSpPr/>
          <p:nvPr/>
        </p:nvSpPr>
        <p:spPr>
          <a:xfrm>
            <a:off x="4120138"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63" name="Shape 160"/>
          <p:cNvSpPr/>
          <p:nvPr/>
        </p:nvSpPr>
        <p:spPr>
          <a:xfrm>
            <a:off x="3940670"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64" name="Text 161"/>
          <p:cNvSpPr/>
          <p:nvPr/>
        </p:nvSpPr>
        <p:spPr>
          <a:xfrm>
            <a:off x="3940670"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65" name="Shape 162"/>
          <p:cNvSpPr/>
          <p:nvPr/>
        </p:nvSpPr>
        <p:spPr>
          <a:xfrm>
            <a:off x="3761203"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66" name="Text 163"/>
          <p:cNvSpPr/>
          <p:nvPr/>
        </p:nvSpPr>
        <p:spPr>
          <a:xfrm>
            <a:off x="3761203"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67" name="Shape 164"/>
          <p:cNvSpPr/>
          <p:nvPr/>
        </p:nvSpPr>
        <p:spPr>
          <a:xfrm>
            <a:off x="3581735"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68" name="Text 165"/>
          <p:cNvSpPr/>
          <p:nvPr/>
        </p:nvSpPr>
        <p:spPr>
          <a:xfrm>
            <a:off x="3581735"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69" name="Shape 166"/>
          <p:cNvSpPr/>
          <p:nvPr/>
        </p:nvSpPr>
        <p:spPr>
          <a:xfrm>
            <a:off x="3402268"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70" name="Text 167"/>
          <p:cNvSpPr/>
          <p:nvPr/>
        </p:nvSpPr>
        <p:spPr>
          <a:xfrm>
            <a:off x="3402268"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1" name="Shape 168"/>
          <p:cNvSpPr/>
          <p:nvPr/>
        </p:nvSpPr>
        <p:spPr>
          <a:xfrm>
            <a:off x="3222801"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72" name="Text 169"/>
          <p:cNvSpPr/>
          <p:nvPr/>
        </p:nvSpPr>
        <p:spPr>
          <a:xfrm>
            <a:off x="3222801"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3" name="Shape 170"/>
          <p:cNvSpPr/>
          <p:nvPr/>
        </p:nvSpPr>
        <p:spPr>
          <a:xfrm>
            <a:off x="3043333"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74" name="Text 171"/>
          <p:cNvSpPr/>
          <p:nvPr/>
        </p:nvSpPr>
        <p:spPr>
          <a:xfrm>
            <a:off x="3043333"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5" name="Shape 172"/>
          <p:cNvSpPr/>
          <p:nvPr/>
        </p:nvSpPr>
        <p:spPr>
          <a:xfrm>
            <a:off x="2863866"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76" name="Text 173"/>
          <p:cNvSpPr/>
          <p:nvPr/>
        </p:nvSpPr>
        <p:spPr>
          <a:xfrm>
            <a:off x="2863866"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7" name="Shape 174"/>
          <p:cNvSpPr/>
          <p:nvPr/>
        </p:nvSpPr>
        <p:spPr>
          <a:xfrm>
            <a:off x="4120138"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78" name="Text 175"/>
          <p:cNvSpPr/>
          <p:nvPr/>
        </p:nvSpPr>
        <p:spPr>
          <a:xfrm>
            <a:off x="4120138"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9" name="Shape 176"/>
          <p:cNvSpPr/>
          <p:nvPr/>
        </p:nvSpPr>
        <p:spPr>
          <a:xfrm>
            <a:off x="3940670"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0" name="Text 177"/>
          <p:cNvSpPr/>
          <p:nvPr/>
        </p:nvSpPr>
        <p:spPr>
          <a:xfrm>
            <a:off x="3940670"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81" name="Shape 178"/>
          <p:cNvSpPr/>
          <p:nvPr/>
        </p:nvSpPr>
        <p:spPr>
          <a:xfrm>
            <a:off x="3761203"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2" name="Text 179"/>
          <p:cNvSpPr/>
          <p:nvPr/>
        </p:nvSpPr>
        <p:spPr>
          <a:xfrm>
            <a:off x="3761203"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83" name="Shape 180"/>
          <p:cNvSpPr/>
          <p:nvPr/>
        </p:nvSpPr>
        <p:spPr>
          <a:xfrm>
            <a:off x="3581735"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4" name="Text 181"/>
          <p:cNvSpPr/>
          <p:nvPr/>
        </p:nvSpPr>
        <p:spPr>
          <a:xfrm>
            <a:off x="3581735"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85" name="Shape 182"/>
          <p:cNvSpPr/>
          <p:nvPr/>
        </p:nvSpPr>
        <p:spPr>
          <a:xfrm>
            <a:off x="3402268"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6" name="Text 183"/>
          <p:cNvSpPr/>
          <p:nvPr/>
        </p:nvSpPr>
        <p:spPr>
          <a:xfrm>
            <a:off x="3402268"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87" name="Shape 184"/>
          <p:cNvSpPr/>
          <p:nvPr/>
        </p:nvSpPr>
        <p:spPr>
          <a:xfrm>
            <a:off x="3222801"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8" name="Text 185"/>
          <p:cNvSpPr/>
          <p:nvPr/>
        </p:nvSpPr>
        <p:spPr>
          <a:xfrm>
            <a:off x="3222801"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89" name="Shape 186"/>
          <p:cNvSpPr/>
          <p:nvPr/>
        </p:nvSpPr>
        <p:spPr>
          <a:xfrm>
            <a:off x="3043333"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90" name="Text 187"/>
          <p:cNvSpPr/>
          <p:nvPr/>
        </p:nvSpPr>
        <p:spPr>
          <a:xfrm>
            <a:off x="3043333"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1" name="Shape 188"/>
          <p:cNvSpPr/>
          <p:nvPr/>
        </p:nvSpPr>
        <p:spPr>
          <a:xfrm>
            <a:off x="2863866"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92" name="Text 189"/>
          <p:cNvSpPr/>
          <p:nvPr/>
        </p:nvSpPr>
        <p:spPr>
          <a:xfrm>
            <a:off x="2863866"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3" name="Shape 190"/>
          <p:cNvSpPr/>
          <p:nvPr/>
        </p:nvSpPr>
        <p:spPr>
          <a:xfrm>
            <a:off x="4120138"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94" name="Text 191"/>
          <p:cNvSpPr/>
          <p:nvPr/>
        </p:nvSpPr>
        <p:spPr>
          <a:xfrm>
            <a:off x="4120138"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5" name="Shape 192"/>
          <p:cNvSpPr/>
          <p:nvPr/>
        </p:nvSpPr>
        <p:spPr>
          <a:xfrm>
            <a:off x="3940670"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96" name="Text 193"/>
          <p:cNvSpPr/>
          <p:nvPr/>
        </p:nvSpPr>
        <p:spPr>
          <a:xfrm>
            <a:off x="3940670"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7" name="Shape 194"/>
          <p:cNvSpPr/>
          <p:nvPr/>
        </p:nvSpPr>
        <p:spPr>
          <a:xfrm>
            <a:off x="3761203"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98" name="Text 195"/>
          <p:cNvSpPr/>
          <p:nvPr/>
        </p:nvSpPr>
        <p:spPr>
          <a:xfrm>
            <a:off x="3761203"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9" name="Shape 196"/>
          <p:cNvSpPr/>
          <p:nvPr/>
        </p:nvSpPr>
        <p:spPr>
          <a:xfrm>
            <a:off x="3581735"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00" name="Text 197"/>
          <p:cNvSpPr/>
          <p:nvPr/>
        </p:nvSpPr>
        <p:spPr>
          <a:xfrm>
            <a:off x="3581735"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01" name="Shape 198"/>
          <p:cNvSpPr/>
          <p:nvPr/>
        </p:nvSpPr>
        <p:spPr>
          <a:xfrm>
            <a:off x="3402268"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02" name="Text 199"/>
          <p:cNvSpPr/>
          <p:nvPr/>
        </p:nvSpPr>
        <p:spPr>
          <a:xfrm>
            <a:off x="3402268"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03" name="Shape 200"/>
          <p:cNvSpPr/>
          <p:nvPr/>
        </p:nvSpPr>
        <p:spPr>
          <a:xfrm>
            <a:off x="3222801"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04" name="Text 201"/>
          <p:cNvSpPr/>
          <p:nvPr/>
        </p:nvSpPr>
        <p:spPr>
          <a:xfrm>
            <a:off x="3222801"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05" name="Shape 202"/>
          <p:cNvSpPr/>
          <p:nvPr/>
        </p:nvSpPr>
        <p:spPr>
          <a:xfrm>
            <a:off x="3043333"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06" name="Text 203"/>
          <p:cNvSpPr/>
          <p:nvPr/>
        </p:nvSpPr>
        <p:spPr>
          <a:xfrm>
            <a:off x="3043333"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07" name="Shape 204"/>
          <p:cNvSpPr/>
          <p:nvPr/>
        </p:nvSpPr>
        <p:spPr>
          <a:xfrm>
            <a:off x="2863866"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08" name="Text 205"/>
          <p:cNvSpPr/>
          <p:nvPr/>
        </p:nvSpPr>
        <p:spPr>
          <a:xfrm>
            <a:off x="2863866"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09" name="Shape 206"/>
          <p:cNvSpPr/>
          <p:nvPr/>
        </p:nvSpPr>
        <p:spPr>
          <a:xfrm>
            <a:off x="318" y="6584950"/>
            <a:ext cx="12191365" cy="152400"/>
          </a:xfrm>
          <a:prstGeom prst="rect">
            <a:avLst/>
          </a:prstGeom>
          <a:solidFill>
            <a:srgbClr val="1CA97E"/>
          </a:solidFill>
        </p:spPr>
        <p:txBody>
          <a:bodyPr/>
          <a:lstStyle/>
          <a:p>
            <a:endParaRPr lang="zh-CN" altLang="en-US"/>
          </a:p>
        </p:txBody>
      </p:sp>
      <p:sp>
        <p:nvSpPr>
          <p:cNvPr id="210" name="Text 207"/>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11" name="Shape 208"/>
          <p:cNvSpPr/>
          <p:nvPr/>
        </p:nvSpPr>
        <p:spPr>
          <a:xfrm>
            <a:off x="318" y="6705600"/>
            <a:ext cx="12191365" cy="152400"/>
          </a:xfrm>
          <a:prstGeom prst="rect">
            <a:avLst/>
          </a:prstGeom>
          <a:solidFill>
            <a:srgbClr val="1E46EB"/>
          </a:solidFill>
        </p:spPr>
        <p:txBody>
          <a:bodyPr/>
          <a:lstStyle/>
          <a:p>
            <a:endParaRPr lang="zh-CN" altLang="en-US"/>
          </a:p>
        </p:txBody>
      </p:sp>
      <p:sp>
        <p:nvSpPr>
          <p:cNvPr id="212" name="Text 209"/>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rot="1800000">
            <a:off x="325120" y="1469390"/>
            <a:ext cx="1123315" cy="1123315"/>
          </a:xfrm>
          <a:custGeom>
            <a:avLst/>
            <a:gdLst/>
            <a:ahLst/>
            <a:cxnLst/>
            <a:rect l="l" t="t" r="r" b="b"/>
            <a:pathLst>
              <a:path w="1123315" h="1123315">
                <a:moveTo>
                  <a:pt x="411555" y="1103717"/>
                </a:moveTo>
                <a:cubicBezTo>
                  <a:pt x="411555" y="1103717"/>
                  <a:pt x="411555" y="1103717"/>
                  <a:pt x="711759" y="1103717"/>
                </a:cubicBezTo>
                <a:cubicBezTo>
                  <a:pt x="664474" y="1116783"/>
                  <a:pt x="613890" y="1123315"/>
                  <a:pt x="561107" y="1123315"/>
                </a:cubicBezTo>
                <a:cubicBezTo>
                  <a:pt x="509424" y="1123315"/>
                  <a:pt x="458840" y="1116783"/>
                  <a:pt x="411555" y="1103717"/>
                </a:cubicBezTo>
                <a:close/>
                <a:moveTo>
                  <a:pt x="279715" y="1047596"/>
                </a:moveTo>
                <a:lnTo>
                  <a:pt x="842709" y="1047596"/>
                </a:lnTo>
                <a:cubicBezTo>
                  <a:pt x="819662" y="1060625"/>
                  <a:pt x="796615" y="1072567"/>
                  <a:pt x="771374" y="1082338"/>
                </a:cubicBezTo>
                <a:cubicBezTo>
                  <a:pt x="771374" y="1082338"/>
                  <a:pt x="771374" y="1082338"/>
                  <a:pt x="349952" y="1082338"/>
                </a:cubicBezTo>
                <a:cubicBezTo>
                  <a:pt x="325808" y="1072567"/>
                  <a:pt x="301664" y="1060625"/>
                  <a:pt x="279715" y="1047596"/>
                </a:cubicBezTo>
                <a:close/>
                <a:moveTo>
                  <a:pt x="200433" y="992366"/>
                </a:moveTo>
                <a:lnTo>
                  <a:pt x="921991" y="992366"/>
                </a:lnTo>
                <a:cubicBezTo>
                  <a:pt x="906615" y="1004378"/>
                  <a:pt x="891240" y="1015297"/>
                  <a:pt x="875864" y="1026217"/>
                </a:cubicBezTo>
                <a:cubicBezTo>
                  <a:pt x="875864" y="1026217"/>
                  <a:pt x="875864" y="1026217"/>
                  <a:pt x="246560" y="1026217"/>
                </a:cubicBezTo>
                <a:cubicBezTo>
                  <a:pt x="230086" y="1015297"/>
                  <a:pt x="214710" y="1004378"/>
                  <a:pt x="200433" y="992366"/>
                </a:cubicBezTo>
                <a:close/>
                <a:moveTo>
                  <a:pt x="143421" y="936244"/>
                </a:moveTo>
                <a:lnTo>
                  <a:pt x="979003" y="936244"/>
                </a:lnTo>
                <a:cubicBezTo>
                  <a:pt x="968023" y="948493"/>
                  <a:pt x="957043" y="960742"/>
                  <a:pt x="944965" y="971877"/>
                </a:cubicBezTo>
                <a:cubicBezTo>
                  <a:pt x="944965" y="971877"/>
                  <a:pt x="944965" y="971877"/>
                  <a:pt x="177459" y="971877"/>
                </a:cubicBezTo>
                <a:cubicBezTo>
                  <a:pt x="165381" y="960742"/>
                  <a:pt x="153303" y="948493"/>
                  <a:pt x="143421" y="936244"/>
                </a:cubicBezTo>
                <a:close/>
                <a:moveTo>
                  <a:pt x="99771" y="881905"/>
                </a:moveTo>
                <a:lnTo>
                  <a:pt x="1023543" y="881905"/>
                </a:lnTo>
                <a:cubicBezTo>
                  <a:pt x="1014756" y="893916"/>
                  <a:pt x="1007067" y="904836"/>
                  <a:pt x="997181" y="915756"/>
                </a:cubicBezTo>
                <a:cubicBezTo>
                  <a:pt x="997181" y="915756"/>
                  <a:pt x="997181" y="915756"/>
                  <a:pt x="125034" y="915756"/>
                </a:cubicBezTo>
                <a:cubicBezTo>
                  <a:pt x="116247" y="904836"/>
                  <a:pt x="107459" y="893916"/>
                  <a:pt x="99771" y="881905"/>
                </a:cubicBezTo>
                <a:close/>
                <a:moveTo>
                  <a:pt x="65920" y="825784"/>
                </a:moveTo>
                <a:lnTo>
                  <a:pt x="1057394" y="825784"/>
                </a:lnTo>
                <a:cubicBezTo>
                  <a:pt x="1050806" y="837726"/>
                  <a:pt x="1044219" y="849669"/>
                  <a:pt x="1036533" y="860526"/>
                </a:cubicBezTo>
                <a:cubicBezTo>
                  <a:pt x="1036533" y="860526"/>
                  <a:pt x="1036533" y="860526"/>
                  <a:pt x="85683" y="860526"/>
                </a:cubicBezTo>
                <a:cubicBezTo>
                  <a:pt x="79095" y="849669"/>
                  <a:pt x="72507" y="837726"/>
                  <a:pt x="65920" y="825784"/>
                </a:cubicBezTo>
                <a:close/>
                <a:moveTo>
                  <a:pt x="39195" y="770553"/>
                </a:moveTo>
                <a:lnTo>
                  <a:pt x="1082337" y="770553"/>
                </a:lnTo>
                <a:cubicBezTo>
                  <a:pt x="1077945" y="781472"/>
                  <a:pt x="1072455" y="793484"/>
                  <a:pt x="1066965" y="804404"/>
                </a:cubicBezTo>
                <a:cubicBezTo>
                  <a:pt x="1066965" y="804404"/>
                  <a:pt x="1066965" y="804404"/>
                  <a:pt x="54568" y="804404"/>
                </a:cubicBezTo>
                <a:cubicBezTo>
                  <a:pt x="49077" y="793484"/>
                  <a:pt x="44685" y="781472"/>
                  <a:pt x="39195" y="770553"/>
                </a:cubicBezTo>
                <a:close/>
                <a:moveTo>
                  <a:pt x="20488" y="714432"/>
                </a:moveTo>
                <a:lnTo>
                  <a:pt x="1101935" y="714432"/>
                </a:lnTo>
                <a:cubicBezTo>
                  <a:pt x="1098642" y="726681"/>
                  <a:pt x="1094250" y="738929"/>
                  <a:pt x="1089859" y="750065"/>
                </a:cubicBezTo>
                <a:cubicBezTo>
                  <a:pt x="1089859" y="750065"/>
                  <a:pt x="1089859" y="750065"/>
                  <a:pt x="31468" y="750065"/>
                </a:cubicBezTo>
                <a:cubicBezTo>
                  <a:pt x="27076" y="738929"/>
                  <a:pt x="23782" y="726681"/>
                  <a:pt x="20488" y="714432"/>
                </a:cubicBezTo>
                <a:close/>
                <a:moveTo>
                  <a:pt x="7126" y="660092"/>
                </a:moveTo>
                <a:lnTo>
                  <a:pt x="1114406" y="660092"/>
                </a:lnTo>
                <a:cubicBezTo>
                  <a:pt x="1112209" y="671012"/>
                  <a:pt x="1110013" y="683023"/>
                  <a:pt x="1107815" y="693943"/>
                </a:cubicBezTo>
                <a:cubicBezTo>
                  <a:pt x="1107815" y="693943"/>
                  <a:pt x="1107815" y="693943"/>
                  <a:pt x="14815" y="693943"/>
                </a:cubicBezTo>
                <a:cubicBezTo>
                  <a:pt x="12618" y="683023"/>
                  <a:pt x="9323" y="671012"/>
                  <a:pt x="7126" y="660092"/>
                </a:cubicBezTo>
                <a:close/>
                <a:moveTo>
                  <a:pt x="891" y="603972"/>
                </a:moveTo>
                <a:lnTo>
                  <a:pt x="1122424" y="603972"/>
                </a:lnTo>
                <a:cubicBezTo>
                  <a:pt x="1121326" y="615914"/>
                  <a:pt x="1120227" y="627857"/>
                  <a:pt x="1118030" y="638713"/>
                </a:cubicBezTo>
                <a:cubicBezTo>
                  <a:pt x="1118030" y="638713"/>
                  <a:pt x="1118030" y="638713"/>
                  <a:pt x="5284" y="638713"/>
                </a:cubicBezTo>
                <a:cubicBezTo>
                  <a:pt x="3087" y="627857"/>
                  <a:pt x="1989" y="615914"/>
                  <a:pt x="891" y="603972"/>
                </a:cubicBezTo>
                <a:close/>
                <a:moveTo>
                  <a:pt x="0" y="548741"/>
                </a:moveTo>
                <a:cubicBezTo>
                  <a:pt x="0" y="548741"/>
                  <a:pt x="0" y="548741"/>
                  <a:pt x="1123315" y="548741"/>
                </a:cubicBezTo>
                <a:cubicBezTo>
                  <a:pt x="1123315" y="553195"/>
                  <a:pt x="1123315" y="556535"/>
                  <a:pt x="1123315" y="560990"/>
                </a:cubicBezTo>
                <a:cubicBezTo>
                  <a:pt x="1123315" y="568785"/>
                  <a:pt x="1123315" y="576579"/>
                  <a:pt x="1123315" y="584374"/>
                </a:cubicBezTo>
                <a:cubicBezTo>
                  <a:pt x="1123315" y="584374"/>
                  <a:pt x="1123315" y="584374"/>
                  <a:pt x="0" y="584374"/>
                </a:cubicBezTo>
                <a:cubicBezTo>
                  <a:pt x="0" y="576579"/>
                  <a:pt x="0" y="568785"/>
                  <a:pt x="0" y="560990"/>
                </a:cubicBezTo>
                <a:cubicBezTo>
                  <a:pt x="0" y="556535"/>
                  <a:pt x="0" y="553195"/>
                  <a:pt x="0" y="548741"/>
                </a:cubicBezTo>
                <a:close/>
                <a:moveTo>
                  <a:pt x="3087" y="492620"/>
                </a:moveTo>
                <a:lnTo>
                  <a:pt x="1119128" y="492620"/>
                </a:lnTo>
                <a:cubicBezTo>
                  <a:pt x="1121326" y="504868"/>
                  <a:pt x="1121326" y="516004"/>
                  <a:pt x="1122424" y="528252"/>
                </a:cubicBezTo>
                <a:cubicBezTo>
                  <a:pt x="1122424" y="528252"/>
                  <a:pt x="1122424" y="528252"/>
                  <a:pt x="891" y="528252"/>
                </a:cubicBezTo>
                <a:cubicBezTo>
                  <a:pt x="891" y="516004"/>
                  <a:pt x="1989" y="504868"/>
                  <a:pt x="3087" y="492620"/>
                </a:cubicBezTo>
                <a:close/>
                <a:moveTo>
                  <a:pt x="12823" y="438280"/>
                </a:moveTo>
                <a:lnTo>
                  <a:pt x="1109601" y="438280"/>
                </a:lnTo>
                <a:cubicBezTo>
                  <a:pt x="1111797" y="449137"/>
                  <a:pt x="1113993" y="461080"/>
                  <a:pt x="1116188" y="473022"/>
                </a:cubicBezTo>
                <a:cubicBezTo>
                  <a:pt x="1116188" y="473022"/>
                  <a:pt x="1116188" y="473022"/>
                  <a:pt x="6235" y="473022"/>
                </a:cubicBezTo>
                <a:cubicBezTo>
                  <a:pt x="8431" y="461080"/>
                  <a:pt x="10627" y="449137"/>
                  <a:pt x="12823" y="438280"/>
                </a:cubicBezTo>
                <a:close/>
                <a:moveTo>
                  <a:pt x="28589" y="382159"/>
                </a:moveTo>
                <a:lnTo>
                  <a:pt x="1094726" y="382159"/>
                </a:lnTo>
                <a:cubicBezTo>
                  <a:pt x="1098020" y="394101"/>
                  <a:pt x="1101314" y="404958"/>
                  <a:pt x="1104608" y="416901"/>
                </a:cubicBezTo>
                <a:cubicBezTo>
                  <a:pt x="1104608" y="416901"/>
                  <a:pt x="1104608" y="416901"/>
                  <a:pt x="18707" y="416901"/>
                </a:cubicBezTo>
                <a:cubicBezTo>
                  <a:pt x="20903" y="404958"/>
                  <a:pt x="25295" y="394101"/>
                  <a:pt x="28589" y="382159"/>
                </a:cubicBezTo>
                <a:close/>
                <a:moveTo>
                  <a:pt x="49911" y="326929"/>
                </a:moveTo>
                <a:lnTo>
                  <a:pt x="1071414" y="326929"/>
                </a:lnTo>
                <a:cubicBezTo>
                  <a:pt x="1076906" y="338064"/>
                  <a:pt x="1082398" y="350312"/>
                  <a:pt x="1086791" y="362561"/>
                </a:cubicBezTo>
                <a:cubicBezTo>
                  <a:pt x="1086791" y="362561"/>
                  <a:pt x="1086791" y="362561"/>
                  <a:pt x="35632" y="362561"/>
                </a:cubicBezTo>
                <a:cubicBezTo>
                  <a:pt x="40026" y="350312"/>
                  <a:pt x="44419" y="338064"/>
                  <a:pt x="49911" y="326929"/>
                </a:cubicBezTo>
                <a:close/>
                <a:moveTo>
                  <a:pt x="80336" y="270808"/>
                </a:moveTo>
                <a:lnTo>
                  <a:pt x="1043184" y="270808"/>
                </a:lnTo>
                <a:cubicBezTo>
                  <a:pt x="1049772" y="283056"/>
                  <a:pt x="1056359" y="294192"/>
                  <a:pt x="1061849" y="306440"/>
                </a:cubicBezTo>
                <a:cubicBezTo>
                  <a:pt x="1061849" y="306440"/>
                  <a:pt x="1061849" y="306440"/>
                  <a:pt x="60575" y="306440"/>
                </a:cubicBezTo>
                <a:cubicBezTo>
                  <a:pt x="67162" y="294192"/>
                  <a:pt x="73749" y="283056"/>
                  <a:pt x="80336" y="270808"/>
                </a:cubicBezTo>
                <a:close/>
                <a:moveTo>
                  <a:pt x="118780" y="216468"/>
                </a:moveTo>
                <a:lnTo>
                  <a:pt x="1004535" y="216468"/>
                </a:lnTo>
                <a:cubicBezTo>
                  <a:pt x="1013315" y="227325"/>
                  <a:pt x="1022096" y="239267"/>
                  <a:pt x="1029779" y="251210"/>
                </a:cubicBezTo>
                <a:cubicBezTo>
                  <a:pt x="1029779" y="251210"/>
                  <a:pt x="1029779" y="251210"/>
                  <a:pt x="93535" y="251210"/>
                </a:cubicBezTo>
                <a:cubicBezTo>
                  <a:pt x="101218" y="239267"/>
                  <a:pt x="109999" y="227325"/>
                  <a:pt x="118780" y="216468"/>
                </a:cubicBezTo>
                <a:close/>
                <a:moveTo>
                  <a:pt x="167462" y="161237"/>
                </a:moveTo>
                <a:cubicBezTo>
                  <a:pt x="167462" y="161237"/>
                  <a:pt x="167462" y="161237"/>
                  <a:pt x="954962" y="161237"/>
                </a:cubicBezTo>
                <a:cubicBezTo>
                  <a:pt x="965945" y="172157"/>
                  <a:pt x="976928" y="183076"/>
                  <a:pt x="987911" y="195088"/>
                </a:cubicBezTo>
                <a:cubicBezTo>
                  <a:pt x="987911" y="195088"/>
                  <a:pt x="987911" y="195088"/>
                  <a:pt x="134512" y="195088"/>
                </a:cubicBezTo>
                <a:cubicBezTo>
                  <a:pt x="144398" y="183076"/>
                  <a:pt x="155381" y="172157"/>
                  <a:pt x="167462" y="161237"/>
                </a:cubicBezTo>
                <a:close/>
                <a:moveTo>
                  <a:pt x="232593" y="105116"/>
                </a:moveTo>
                <a:lnTo>
                  <a:pt x="889623" y="105116"/>
                </a:lnTo>
                <a:cubicBezTo>
                  <a:pt x="905005" y="116252"/>
                  <a:pt x="919288" y="128500"/>
                  <a:pt x="933572" y="140749"/>
                </a:cubicBezTo>
                <a:cubicBezTo>
                  <a:pt x="933572" y="140749"/>
                  <a:pt x="933572" y="140749"/>
                  <a:pt x="189743" y="140749"/>
                </a:cubicBezTo>
                <a:cubicBezTo>
                  <a:pt x="202927" y="128500"/>
                  <a:pt x="218310" y="116252"/>
                  <a:pt x="232593" y="105116"/>
                </a:cubicBezTo>
                <a:close/>
                <a:moveTo>
                  <a:pt x="328456" y="50777"/>
                </a:moveTo>
                <a:lnTo>
                  <a:pt x="793967" y="50777"/>
                </a:lnTo>
                <a:cubicBezTo>
                  <a:pt x="817023" y="60604"/>
                  <a:pt x="837883" y="71524"/>
                  <a:pt x="858743" y="84627"/>
                </a:cubicBezTo>
                <a:cubicBezTo>
                  <a:pt x="858743" y="84627"/>
                  <a:pt x="858743" y="84627"/>
                  <a:pt x="263680" y="84627"/>
                </a:cubicBezTo>
                <a:cubicBezTo>
                  <a:pt x="284540" y="71524"/>
                  <a:pt x="306498" y="60604"/>
                  <a:pt x="328456" y="50777"/>
                </a:cubicBezTo>
                <a:close/>
                <a:moveTo>
                  <a:pt x="560766" y="0"/>
                </a:moveTo>
                <a:cubicBezTo>
                  <a:pt x="624489" y="0"/>
                  <a:pt x="684915" y="9799"/>
                  <a:pt x="742046" y="29397"/>
                </a:cubicBezTo>
                <a:cubicBezTo>
                  <a:pt x="742046" y="29397"/>
                  <a:pt x="742046" y="29397"/>
                  <a:pt x="379486" y="29397"/>
                </a:cubicBezTo>
                <a:cubicBezTo>
                  <a:pt x="436617" y="9799"/>
                  <a:pt x="498142" y="0"/>
                  <a:pt x="560766" y="0"/>
                </a:cubicBezTo>
                <a:close/>
              </a:path>
            </a:pathLst>
          </a:custGeom>
          <a:gradFill flip="none" rotWithShape="1">
            <a:gsLst>
              <a:gs pos="0">
                <a:srgbClr val="1E46EB">
                  <a:alpha val="34000"/>
                </a:srgbClr>
              </a:gs>
              <a:gs pos="76000">
                <a:srgbClr val="1E46EB">
                  <a:alpha val="3000"/>
                </a:srgbClr>
              </a:gs>
              <a:gs pos="100000">
                <a:srgbClr val="1E46EB">
                  <a:alpha val="3000"/>
                </a:srgbClr>
              </a:gs>
            </a:gsLst>
            <a:lin ang="0" scaled="1"/>
          </a:gradFill>
        </p:spPr>
        <p:txBody>
          <a:bodyPr/>
          <a:lstStyle/>
          <a:p>
            <a:endParaRPr lang="zh-CN" altLang="en-US"/>
          </a:p>
        </p:txBody>
      </p:sp>
      <p:sp>
        <p:nvSpPr>
          <p:cNvPr id="3" name="Text 1"/>
          <p:cNvSpPr/>
          <p:nvPr/>
        </p:nvSpPr>
        <p:spPr>
          <a:xfrm rot="1800000">
            <a:off x="325120" y="1469390"/>
            <a:ext cx="1123315" cy="1123315"/>
          </a:xfrm>
          <a:prstGeom prst="rect">
            <a:avLst/>
          </a:prstGeom>
          <a:noFill/>
        </p:spPr>
        <p:txBody>
          <a:bodyPr wrap="square" lIns="45720" tIns="91440" rIns="91440" bIns="45720" rtlCol="0" anchor="t"/>
          <a:lstStyle/>
          <a:p>
            <a:pPr marL="0" indent="0">
              <a:lnSpc>
                <a:spcPct val="100000"/>
              </a:lnSpc>
              <a:buNone/>
            </a:pPr>
            <a:endParaRPr lang="en-US" sz="1600" dirty="0"/>
          </a:p>
        </p:txBody>
      </p:sp>
      <p:sp>
        <p:nvSpPr>
          <p:cNvPr id="5" name="Shape 3"/>
          <p:cNvSpPr/>
          <p:nvPr/>
        </p:nvSpPr>
        <p:spPr>
          <a:xfrm>
            <a:off x="318" y="6584950"/>
            <a:ext cx="12191365" cy="152400"/>
          </a:xfrm>
          <a:prstGeom prst="rect">
            <a:avLst/>
          </a:prstGeom>
          <a:solidFill>
            <a:srgbClr val="1CA97E"/>
          </a:solidFill>
        </p:spPr>
        <p:txBody>
          <a:bodyPr/>
          <a:lstStyle/>
          <a:p>
            <a:endParaRPr lang="zh-CN" altLang="en-US"/>
          </a:p>
        </p:txBody>
      </p:sp>
      <p:sp>
        <p:nvSpPr>
          <p:cNvPr id="6" name="Text 4"/>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Shape 5"/>
          <p:cNvSpPr/>
          <p:nvPr/>
        </p:nvSpPr>
        <p:spPr>
          <a:xfrm>
            <a:off x="318" y="6705600"/>
            <a:ext cx="12191365" cy="152400"/>
          </a:xfrm>
          <a:prstGeom prst="rect">
            <a:avLst/>
          </a:prstGeom>
          <a:solidFill>
            <a:srgbClr val="1E46EB"/>
          </a:solidFill>
        </p:spPr>
        <p:txBody>
          <a:bodyPr/>
          <a:lstStyle/>
          <a:p>
            <a:endParaRPr lang="zh-CN" altLang="en-US"/>
          </a:p>
        </p:txBody>
      </p:sp>
      <p:sp>
        <p:nvSpPr>
          <p:cNvPr id="8" name="Text 6"/>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 name="Shape 7"/>
          <p:cNvSpPr/>
          <p:nvPr/>
        </p:nvSpPr>
        <p:spPr>
          <a:xfrm>
            <a:off x="0" y="465455"/>
            <a:ext cx="437515" cy="647700"/>
          </a:xfrm>
          <a:prstGeom prst="rect">
            <a:avLst/>
          </a:prstGeom>
          <a:solidFill>
            <a:srgbClr val="1E46EB"/>
          </a:solidFill>
        </p:spPr>
        <p:txBody>
          <a:bodyPr/>
          <a:lstStyle/>
          <a:p>
            <a:endParaRPr lang="zh-CN" altLang="en-US"/>
          </a:p>
        </p:txBody>
      </p:sp>
      <p:sp>
        <p:nvSpPr>
          <p:cNvPr id="10" name="Text 8"/>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9"/>
          <p:cNvSpPr/>
          <p:nvPr/>
        </p:nvSpPr>
        <p:spPr>
          <a:xfrm>
            <a:off x="488315" y="465455"/>
            <a:ext cx="76200" cy="647700"/>
          </a:xfrm>
          <a:prstGeom prst="rect">
            <a:avLst/>
          </a:prstGeom>
          <a:solidFill>
            <a:srgbClr val="1E46EB"/>
          </a:solidFill>
        </p:spPr>
        <p:txBody>
          <a:bodyPr/>
          <a:lstStyle/>
          <a:p>
            <a:endParaRPr lang="zh-CN" altLang="en-US"/>
          </a:p>
        </p:txBody>
      </p:sp>
      <p:sp>
        <p:nvSpPr>
          <p:cNvPr id="12" name="Text 10"/>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1"/>
          <p:cNvSpPr/>
          <p:nvPr/>
        </p:nvSpPr>
        <p:spPr>
          <a:xfrm>
            <a:off x="6870700" y="4445"/>
            <a:ext cx="5321300" cy="6580505"/>
          </a:xfrm>
          <a:custGeom>
            <a:avLst/>
            <a:gdLst/>
            <a:ahLst/>
            <a:cxnLst/>
            <a:rect l="l" t="t" r="r" b="b"/>
            <a:pathLst>
              <a:path w="5321300" h="6580505">
                <a:moveTo>
                  <a:pt x="853585" y="0"/>
                </a:moveTo>
                <a:lnTo>
                  <a:pt x="5321300" y="0"/>
                </a:lnTo>
                <a:lnTo>
                  <a:pt x="5321300" y="6580505"/>
                </a:lnTo>
                <a:lnTo>
                  <a:pt x="916820" y="6580505"/>
                </a:lnTo>
                <a:lnTo>
                  <a:pt x="813147" y="6412810"/>
                </a:lnTo>
                <a:cubicBezTo>
                  <a:pt x="305157" y="5550353"/>
                  <a:pt x="0" y="4444664"/>
                  <a:pt x="0" y="3239111"/>
                </a:cubicBezTo>
                <a:cubicBezTo>
                  <a:pt x="0" y="2033558"/>
                  <a:pt x="305157" y="927868"/>
                  <a:pt x="813146" y="65411"/>
                </a:cubicBezTo>
                <a:close/>
              </a:path>
            </a:pathLst>
          </a:custGeom>
          <a:solidFill>
            <a:srgbClr val="1E46EB"/>
          </a:solidFill>
        </p:spPr>
        <p:txBody>
          <a:bodyPr/>
          <a:lstStyle/>
          <a:p>
            <a:endParaRPr lang="zh-CN" altLang="en-US"/>
          </a:p>
        </p:txBody>
      </p:sp>
      <p:sp>
        <p:nvSpPr>
          <p:cNvPr id="14" name="Text 12"/>
          <p:cNvSpPr/>
          <p:nvPr/>
        </p:nvSpPr>
        <p:spPr>
          <a:xfrm>
            <a:off x="6870700" y="4445"/>
            <a:ext cx="5321300" cy="6580505"/>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 name="Shape 13"/>
          <p:cNvSpPr/>
          <p:nvPr/>
        </p:nvSpPr>
        <p:spPr>
          <a:xfrm>
            <a:off x="886777" y="1852295"/>
            <a:ext cx="10176510" cy="3943350"/>
          </a:xfrm>
          <a:prstGeom prst="roundRect">
            <a:avLst>
              <a:gd name="adj" fmla="val 0"/>
            </a:avLst>
          </a:prstGeom>
          <a:solidFill>
            <a:srgbClr val="FFFFFF"/>
          </a:solidFill>
          <a:ln w="19050">
            <a:solidFill>
              <a:srgbClr val="D2DAFB"/>
            </a:solidFill>
            <a:prstDash val="solid"/>
          </a:ln>
          <a:effectLst>
            <a:outerShdw blurRad="50800" dist="50800" dir="2700000" algn="bl" rotWithShape="0">
              <a:srgbClr val="1E46EB">
                <a:alpha val="25882"/>
              </a:srgbClr>
            </a:outerShdw>
          </a:effectLst>
        </p:spPr>
        <p:txBody>
          <a:bodyPr/>
          <a:lstStyle/>
          <a:p>
            <a:endParaRPr lang="zh-CN" altLang="en-US"/>
          </a:p>
        </p:txBody>
      </p:sp>
      <p:sp>
        <p:nvSpPr>
          <p:cNvPr id="16" name="Text 14"/>
          <p:cNvSpPr/>
          <p:nvPr/>
        </p:nvSpPr>
        <p:spPr>
          <a:xfrm>
            <a:off x="1056005" y="1828800"/>
            <a:ext cx="10176510" cy="394335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 name="Shape 15"/>
          <p:cNvSpPr/>
          <p:nvPr/>
        </p:nvSpPr>
        <p:spPr>
          <a:xfrm>
            <a:off x="6144578" y="2144395"/>
            <a:ext cx="0" cy="3312160"/>
          </a:xfrm>
          <a:prstGeom prst="straightConnector1">
            <a:avLst/>
          </a:prstGeom>
          <a:noFill/>
          <a:ln w="12700">
            <a:solidFill>
              <a:srgbClr val="0B207A"/>
            </a:solidFill>
            <a:prstDash val="dash"/>
            <a:headEnd type="none"/>
            <a:tailEnd type="none"/>
          </a:ln>
        </p:spPr>
        <p:txBody>
          <a:bodyPr/>
          <a:lstStyle/>
          <a:p>
            <a:endParaRPr lang="zh-CN" altLang="en-US"/>
          </a:p>
        </p:txBody>
      </p:sp>
      <p:sp>
        <p:nvSpPr>
          <p:cNvPr id="18" name="Text 16"/>
          <p:cNvSpPr/>
          <p:nvPr/>
        </p:nvSpPr>
        <p:spPr>
          <a:xfrm>
            <a:off x="1056005" y="2271395"/>
            <a:ext cx="5039991" cy="461665"/>
          </a:xfrm>
          <a:prstGeom prst="rect">
            <a:avLst/>
          </a:prstGeom>
          <a:noFill/>
        </p:spPr>
        <p:txBody>
          <a:bodyPr wrap="square" lIns="91440" tIns="45720" rIns="91440" bIns="45720" rtlCol="0" anchor="t">
            <a:spAutoFit/>
          </a:bodyPr>
          <a:lstStyle/>
          <a:p>
            <a:pPr algn="just"/>
            <a:r>
              <a:rPr lang="zh-CN" altLang="en-US" sz="2400" b="1" dirty="0">
                <a:solidFill>
                  <a:srgbClr val="000000"/>
                </a:solidFill>
                <a:latin typeface="MiSans" pitchFamily="34" charset="-122"/>
                <a:ea typeface="MiSans" pitchFamily="34" charset="-122"/>
                <a:cs typeface="MiSans" pitchFamily="34" charset="-120"/>
              </a:rPr>
              <a:t>    </a:t>
            </a:r>
            <a:r>
              <a:rPr lang="en" altLang="zh-CN" sz="2400" b="1" dirty="0">
                <a:solidFill>
                  <a:srgbClr val="000000"/>
                </a:solidFill>
                <a:latin typeface="MiSans" pitchFamily="34" charset="-122"/>
                <a:ea typeface="MiSans" pitchFamily="34" charset="-122"/>
                <a:cs typeface="MiSans" pitchFamily="34" charset="-120"/>
              </a:rPr>
              <a:t>Macro market</a:t>
            </a:r>
            <a:endParaRPr lang="en-US" sz="1600" dirty="0"/>
          </a:p>
        </p:txBody>
      </p:sp>
      <p:sp>
        <p:nvSpPr>
          <p:cNvPr id="19" name="Text 17"/>
          <p:cNvSpPr/>
          <p:nvPr/>
        </p:nvSpPr>
        <p:spPr>
          <a:xfrm>
            <a:off x="1509078" y="2775585"/>
            <a:ext cx="4284228" cy="792781"/>
          </a:xfrm>
          <a:prstGeom prst="rect">
            <a:avLst/>
          </a:prstGeom>
          <a:noFill/>
        </p:spPr>
        <p:txBody>
          <a:bodyPr wrap="square" lIns="91440" tIns="45720" rIns="91440" bIns="45720" rtlCol="0" anchor="t">
            <a:spAutoFit/>
          </a:bodyPr>
          <a:lstStyle/>
          <a:p>
            <a:pPr marL="0" indent="0" algn="just">
              <a:lnSpc>
                <a:spcPct val="150000"/>
              </a:lnSpc>
              <a:buNone/>
            </a:pPr>
            <a:endParaRPr lang="en-US" sz="1600" dirty="0">
              <a:solidFill>
                <a:srgbClr val="000000"/>
              </a:solidFill>
              <a:latin typeface="MiSans" pitchFamily="34" charset="-122"/>
              <a:ea typeface="MiSans" pitchFamily="34" charset="-122"/>
              <a:cs typeface="MiSans" pitchFamily="34" charset="-120"/>
            </a:endParaRPr>
          </a:p>
          <a:p>
            <a:pPr marL="0" indent="0" algn="just">
              <a:lnSpc>
                <a:spcPct val="150000"/>
              </a:lnSpc>
              <a:buNone/>
            </a:pPr>
            <a:endParaRPr lang="en-US" sz="1600" dirty="0"/>
          </a:p>
        </p:txBody>
      </p:sp>
      <p:sp>
        <p:nvSpPr>
          <p:cNvPr id="20" name="Text 18"/>
          <p:cNvSpPr/>
          <p:nvPr/>
        </p:nvSpPr>
        <p:spPr>
          <a:xfrm>
            <a:off x="6494463" y="2271395"/>
            <a:ext cx="4285615" cy="707886"/>
          </a:xfrm>
          <a:prstGeom prst="rect">
            <a:avLst/>
          </a:prstGeom>
          <a:noFill/>
        </p:spPr>
        <p:txBody>
          <a:bodyPr wrap="square" lIns="91440" tIns="45720" rIns="91440" bIns="45720" rtlCol="0" anchor="t">
            <a:spAutoFit/>
          </a:bodyPr>
          <a:lstStyle/>
          <a:p>
            <a:pPr algn="just"/>
            <a:r>
              <a:rPr lang="en" altLang="zh-CN" sz="2400" b="1" dirty="0">
                <a:solidFill>
                  <a:srgbClr val="000000"/>
                </a:solidFill>
                <a:latin typeface="MiSans" pitchFamily="34" charset="-122"/>
                <a:ea typeface="MiSans" pitchFamily="34" charset="-122"/>
                <a:cs typeface="MiSans" pitchFamily="34" charset="-120"/>
              </a:rPr>
              <a:t>Growth drivers</a:t>
            </a:r>
            <a:endParaRPr lang="zh-CN" altLang="en-US" sz="2400" b="1" dirty="0">
              <a:solidFill>
                <a:srgbClr val="000000"/>
              </a:solidFill>
              <a:latin typeface="MiSans" pitchFamily="34" charset="-122"/>
              <a:ea typeface="MiSans" pitchFamily="34" charset="-122"/>
              <a:cs typeface="MiSans" pitchFamily="34" charset="-120"/>
            </a:endParaRPr>
          </a:p>
          <a:p>
            <a:pPr algn="just"/>
            <a:endParaRPr lang="en-US" sz="1600" dirty="0"/>
          </a:p>
        </p:txBody>
      </p:sp>
      <p:sp>
        <p:nvSpPr>
          <p:cNvPr id="21" name="Text 19"/>
          <p:cNvSpPr/>
          <p:nvPr/>
        </p:nvSpPr>
        <p:spPr>
          <a:xfrm>
            <a:off x="6494463" y="2775585"/>
            <a:ext cx="4284228" cy="423129"/>
          </a:xfrm>
          <a:prstGeom prst="rect">
            <a:avLst/>
          </a:prstGeom>
          <a:noFill/>
        </p:spPr>
        <p:txBody>
          <a:bodyPr wrap="square" lIns="91440" tIns="45720" rIns="91440" bIns="45720" rtlCol="0" anchor="t">
            <a:spAutoFit/>
          </a:bodyPr>
          <a:lstStyle/>
          <a:p>
            <a:pPr marL="0" indent="0" algn="just">
              <a:lnSpc>
                <a:spcPct val="150000"/>
              </a:lnSpc>
              <a:buNone/>
            </a:pPr>
            <a:endParaRPr lang="en-US" sz="1600" dirty="0"/>
          </a:p>
        </p:txBody>
      </p:sp>
      <p:sp>
        <p:nvSpPr>
          <p:cNvPr id="24" name="Text 19"/>
          <p:cNvSpPr/>
          <p:nvPr/>
        </p:nvSpPr>
        <p:spPr>
          <a:xfrm>
            <a:off x="1394122" y="2748579"/>
            <a:ext cx="4284228" cy="1998176"/>
          </a:xfrm>
          <a:prstGeom prst="rect">
            <a:avLst/>
          </a:prstGeom>
          <a:noFill/>
        </p:spPr>
        <p:txBody>
          <a:bodyPr wrap="square" lIns="91440" tIns="45720" rIns="91440" bIns="45720" rtlCol="0" anchor="t">
            <a:spAutoFit/>
          </a:bodyPr>
          <a:lstStyle/>
          <a:p>
            <a:pPr algn="just">
              <a:lnSpc>
                <a:spcPct val="150000"/>
              </a:lnSpc>
            </a:pPr>
            <a:r>
              <a:rPr lang="en" altLang="zh-CN" sz="1200" dirty="0">
                <a:latin typeface="Times New Roman" panose="02020603050405020304" pitchFamily="18" charset="0"/>
                <a:cs typeface="Times New Roman" panose="02020603050405020304" pitchFamily="18" charset="0"/>
              </a:rPr>
              <a:t>The global mobile application market is huge, among which the photo and video editing category has always been one of the highest-revenue categories. The explosion of generative AI has injected new growth momentum into this mature market. Users' acceptance of AI tools has rapidly increased, shifting from "trying them out" to "using them frequently", and they are beginning to pursue more professional and controllable tools</a:t>
            </a:r>
            <a:endParaRPr lang="en-US" sz="1200" dirty="0">
              <a:latin typeface="Times New Roman" panose="02020603050405020304" pitchFamily="18" charset="0"/>
              <a:cs typeface="Times New Roman" panose="02020603050405020304" pitchFamily="18" charset="0"/>
            </a:endParaRPr>
          </a:p>
        </p:txBody>
      </p:sp>
      <p:sp>
        <p:nvSpPr>
          <p:cNvPr id="26" name="Text 19"/>
          <p:cNvSpPr/>
          <p:nvPr/>
        </p:nvSpPr>
        <p:spPr>
          <a:xfrm>
            <a:off x="6494463" y="2775585"/>
            <a:ext cx="4284228" cy="2829172"/>
          </a:xfrm>
          <a:prstGeom prst="rect">
            <a:avLst/>
          </a:prstGeom>
          <a:noFill/>
        </p:spPr>
        <p:txBody>
          <a:bodyPr wrap="square" lIns="91440" tIns="45720" rIns="91440" bIns="45720" rtlCol="0" anchor="t">
            <a:spAutoFit/>
          </a:bodyPr>
          <a:lstStyle/>
          <a:p>
            <a:pPr algn="just">
              <a:lnSpc>
                <a:spcPct val="150000"/>
              </a:lnSpc>
            </a:pPr>
            <a:r>
              <a:rPr lang="en" altLang="zh-CN" sz="1200" dirty="0">
                <a:latin typeface="Times New Roman" panose="02020603050405020304" pitchFamily="18" charset="0"/>
                <a:cs typeface="Times New Roman" panose="02020603050405020304" pitchFamily="18" charset="0"/>
              </a:rPr>
              <a:t>The trend of e-commerce and content marketing becoming more accessible to the general public requires everyone to create good-looking pictures.</a:t>
            </a:r>
          </a:p>
          <a:p>
            <a:pPr algn="just">
              <a:lnSpc>
                <a:spcPct val="150000"/>
              </a:lnSpc>
            </a:pPr>
            <a:r>
              <a:rPr lang="en" altLang="zh-CN" sz="1200" dirty="0">
                <a:latin typeface="Times New Roman" panose="02020603050405020304" pitchFamily="18" charset="0"/>
                <a:cs typeface="Times New Roman" panose="02020603050405020304" pitchFamily="18" charset="0"/>
              </a:rPr>
              <a:t>The lightweighting of AI technology models and the enhancement of edge computing capabilities have made it possible for more complex mobile AI applications.</a:t>
            </a:r>
          </a:p>
          <a:p>
            <a:pPr algn="just">
              <a:lnSpc>
                <a:spcPct val="150000"/>
              </a:lnSpc>
            </a:pPr>
            <a:r>
              <a:rPr lang="en" altLang="zh-CN" sz="1200" dirty="0">
                <a:latin typeface="Times New Roman" panose="02020603050405020304" pitchFamily="18" charset="0"/>
                <a:cs typeface="Times New Roman" panose="02020603050405020304" pitchFamily="18" charset="0"/>
              </a:rPr>
              <a:t>Users' demand for personalized content is increasing day by day.</a:t>
            </a:r>
          </a:p>
          <a:p>
            <a:pPr algn="just">
              <a:lnSpc>
                <a:spcPct val="150000"/>
              </a:lnSpc>
            </a:pPr>
            <a:r>
              <a:rPr lang="en" altLang="zh-CN" sz="1200" dirty="0" err="1">
                <a:latin typeface="Times New Roman" panose="02020603050405020304" pitchFamily="18" charset="0"/>
                <a:cs typeface="Times New Roman" panose="02020603050405020304" pitchFamily="18" charset="0"/>
              </a:rPr>
              <a:t>LocalCanvas</a:t>
            </a:r>
            <a:r>
              <a:rPr lang="en" altLang="zh-CN" sz="1200" dirty="0">
                <a:latin typeface="Times New Roman" panose="02020603050405020304" pitchFamily="18" charset="0"/>
                <a:cs typeface="Times New Roman" panose="02020603050405020304" pitchFamily="18" charset="0"/>
              </a:rPr>
              <a:t> precisely targets an unmet "controllable editing" demand point in this rapidly growing track, with considerable market potential.</a:t>
            </a:r>
            <a:endParaRPr lang="zh-CN" altLang="en-US" sz="1200" dirty="0">
              <a:latin typeface="Times New Roman" panose="02020603050405020304" pitchFamily="18" charset="0"/>
              <a:cs typeface="Times New Roman" panose="02020603050405020304" pitchFamily="18" charset="0"/>
            </a:endParaRPr>
          </a:p>
        </p:txBody>
      </p:sp>
      <p:sp>
        <p:nvSpPr>
          <p:cNvPr id="4" name="Text 2"/>
          <p:cNvSpPr/>
          <p:nvPr/>
        </p:nvSpPr>
        <p:spPr>
          <a:xfrm>
            <a:off x="595630" y="487045"/>
            <a:ext cx="11160125" cy="646331"/>
          </a:xfrm>
          <a:prstGeom prst="rect">
            <a:avLst/>
          </a:prstGeom>
          <a:noFill/>
        </p:spPr>
        <p:txBody>
          <a:bodyPr wrap="square" lIns="91440" tIns="45720" rIns="91440" bIns="45720" rtlCol="0" anchor="t">
            <a:spAutoFit/>
          </a:bodyPr>
          <a:lstStyle/>
          <a:p>
            <a:r>
              <a:rPr lang="en-US" sz="3600" b="1" dirty="0">
                <a:latin typeface="MiSans" pitchFamily="34" charset="-122"/>
                <a:ea typeface="MiSans" pitchFamily="34" charset="-122"/>
                <a:cs typeface="MiSans" pitchFamily="34" charset="-120"/>
              </a:rPr>
              <a:t>Market Analysis - Market Size and Growth Potential</a:t>
            </a: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9-04-17:02:52-d2slbf61bb2p4onbqkj0.png"/>
          <p:cNvPicPr>
            <a:picLocks noChangeAspect="1"/>
          </p:cNvPicPr>
          <p:nvPr/>
        </p:nvPicPr>
        <p:blipFill>
          <a:blip r:embed="rId3"/>
          <a:srcRect l="13" r="13"/>
          <a:stretch>
            <a:fillRect/>
          </a:stretch>
        </p:blipFill>
        <p:spPr>
          <a:xfrm>
            <a:off x="0" y="25400"/>
            <a:ext cx="12207240" cy="6832600"/>
          </a:xfrm>
          <a:prstGeom prst="rect">
            <a:avLst/>
          </a:prstGeom>
        </p:spPr>
      </p:pic>
      <p:sp>
        <p:nvSpPr>
          <p:cNvPr id="3" name="Shape 0"/>
          <p:cNvSpPr/>
          <p:nvPr/>
        </p:nvSpPr>
        <p:spPr>
          <a:xfrm>
            <a:off x="318" y="6584950"/>
            <a:ext cx="12191365" cy="152400"/>
          </a:xfrm>
          <a:prstGeom prst="rect">
            <a:avLst/>
          </a:prstGeom>
          <a:solidFill>
            <a:srgbClr val="1CA97E"/>
          </a:solidFill>
        </p:spPr>
        <p:txBody>
          <a:bodyPr/>
          <a:lstStyle/>
          <a:p>
            <a:endParaRPr lang="zh-CN" altLang="en-US"/>
          </a:p>
        </p:txBody>
      </p:sp>
      <p:sp>
        <p:nvSpPr>
          <p:cNvPr id="4" name="Text 1"/>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 name="Shape 2"/>
          <p:cNvSpPr/>
          <p:nvPr/>
        </p:nvSpPr>
        <p:spPr>
          <a:xfrm>
            <a:off x="318" y="6705600"/>
            <a:ext cx="12191365" cy="152400"/>
          </a:xfrm>
          <a:prstGeom prst="rect">
            <a:avLst/>
          </a:prstGeom>
          <a:solidFill>
            <a:srgbClr val="1E46EB"/>
          </a:solidFill>
        </p:spPr>
        <p:txBody>
          <a:bodyPr/>
          <a:lstStyle/>
          <a:p>
            <a:endParaRPr lang="zh-CN" altLang="en-US"/>
          </a:p>
        </p:txBody>
      </p:sp>
      <p:sp>
        <p:nvSpPr>
          <p:cNvPr id="6" name="Text 3"/>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2378562" y="3239909"/>
            <a:ext cx="6913889" cy="2308324"/>
          </a:xfrm>
          <a:prstGeom prst="rect">
            <a:avLst/>
          </a:prstGeom>
          <a:noFill/>
        </p:spPr>
        <p:txBody>
          <a:bodyPr wrap="square" lIns="91440" tIns="45720" rIns="91440" bIns="45720" rtlCol="0" anchor="t">
            <a:spAutoFit/>
          </a:bodyPr>
          <a:lstStyle/>
          <a:p>
            <a:pPr algn="ctr"/>
            <a:r>
              <a:rPr lang="en-US" sz="4800" b="1" dirty="0">
                <a:solidFill>
                  <a:srgbClr val="1E46EB"/>
                </a:solidFill>
                <a:latin typeface="MiSans" pitchFamily="34" charset="-122"/>
                <a:ea typeface="MiSans" pitchFamily="34" charset="-122"/>
                <a:cs typeface="MiSans" pitchFamily="34" charset="-120"/>
              </a:rPr>
              <a:t>Four types of core role profiles: target users and business models</a:t>
            </a:r>
            <a:endParaRPr lang="en-US" sz="1600" dirty="0"/>
          </a:p>
        </p:txBody>
      </p:sp>
      <p:sp>
        <p:nvSpPr>
          <p:cNvPr id="8" name="Text 5"/>
          <p:cNvSpPr/>
          <p:nvPr/>
        </p:nvSpPr>
        <p:spPr>
          <a:xfrm>
            <a:off x="3563724" y="1433195"/>
            <a:ext cx="5956796" cy="1569660"/>
          </a:xfrm>
          <a:prstGeom prst="rect">
            <a:avLst/>
          </a:prstGeom>
          <a:noFill/>
        </p:spPr>
        <p:txBody>
          <a:bodyPr wrap="square" lIns="91440" tIns="45720" rIns="91440" bIns="45720" rtlCol="0" anchor="t">
            <a:spAutoFit/>
          </a:bodyPr>
          <a:lstStyle/>
          <a:p>
            <a:pPr marL="0" indent="0" algn="ctr">
              <a:lnSpc>
                <a:spcPct val="100000"/>
              </a:lnSpc>
              <a:buNone/>
            </a:pPr>
            <a:r>
              <a:rPr lang="en-US" sz="9600" b="1" dirty="0">
                <a:solidFill>
                  <a:srgbClr val="1E46EB"/>
                </a:solidFill>
                <a:latin typeface="MiSans" pitchFamily="34" charset="-122"/>
                <a:ea typeface="MiSans" pitchFamily="34" charset="-122"/>
                <a:cs typeface="MiSans" pitchFamily="34" charset="-120"/>
              </a:rPr>
              <a:t>0</a:t>
            </a:r>
            <a:r>
              <a:rPr lang="en-US" altLang="zh-CN" sz="9600" b="1" dirty="0">
                <a:solidFill>
                  <a:srgbClr val="1E46EB"/>
                </a:solidFill>
                <a:latin typeface="MiSans" pitchFamily="34" charset="-122"/>
                <a:ea typeface="MiSans" pitchFamily="34" charset="-122"/>
                <a:cs typeface="MiSans" pitchFamily="34" charset="-120"/>
              </a:rPr>
              <a:t>3</a:t>
            </a:r>
            <a:endParaRPr lang="en-US" sz="1600" dirty="0"/>
          </a:p>
        </p:txBody>
      </p:sp>
      <p:sp>
        <p:nvSpPr>
          <p:cNvPr id="9" name="Shape 6"/>
          <p:cNvSpPr/>
          <p:nvPr/>
        </p:nvSpPr>
        <p:spPr>
          <a:xfrm rot="20340000">
            <a:off x="5207353" y="2025906"/>
            <a:ext cx="2808847" cy="684270"/>
          </a:xfrm>
          <a:prstGeom prst="ellipse">
            <a:avLst/>
          </a:prstGeom>
          <a:solidFill>
            <a:srgbClr val="000000">
              <a:alpha val="0"/>
            </a:srgbClr>
          </a:solidFill>
          <a:ln w="19050">
            <a:gradFill flip="none" rotWithShape="1">
              <a:gsLst>
                <a:gs pos="0">
                  <a:srgbClr val="1E46EB">
                    <a:alpha val="0"/>
                  </a:srgbClr>
                </a:gs>
                <a:gs pos="24000">
                  <a:srgbClr val="1E46EB">
                    <a:alpha val="0"/>
                  </a:srgbClr>
                </a:gs>
                <a:gs pos="100000">
                  <a:srgbClr val="1E46EB"/>
                </a:gs>
              </a:gsLst>
              <a:lin ang="5400000" scaled="1"/>
            </a:gradFill>
            <a:prstDash val="solid"/>
          </a:ln>
        </p:spPr>
        <p:txBody>
          <a:bodyPr/>
          <a:lstStyle/>
          <a:p>
            <a:endParaRPr lang="zh-CN" altLang="en-US" dirty="0"/>
          </a:p>
        </p:txBody>
      </p:sp>
      <p:sp>
        <p:nvSpPr>
          <p:cNvPr id="10" name="Text 7"/>
          <p:cNvSpPr/>
          <p:nvPr/>
        </p:nvSpPr>
        <p:spPr>
          <a:xfrm rot="20340000">
            <a:off x="5207353" y="2025906"/>
            <a:ext cx="2808847" cy="68427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8"/>
          <p:cNvSpPr/>
          <p:nvPr/>
        </p:nvSpPr>
        <p:spPr>
          <a:xfrm>
            <a:off x="6044755" y="2859562"/>
            <a:ext cx="180054" cy="180071"/>
          </a:xfrm>
          <a:prstGeom prst="ellipse">
            <a:avLst/>
          </a:prstGeom>
          <a:solidFill>
            <a:srgbClr val="1E46EB"/>
          </a:solidFill>
        </p:spPr>
        <p:txBody>
          <a:bodyPr/>
          <a:lstStyle/>
          <a:p>
            <a:endParaRPr lang="zh-CN" altLang="en-US"/>
          </a:p>
        </p:txBody>
      </p:sp>
      <p:sp>
        <p:nvSpPr>
          <p:cNvPr id="12" name="Text 9"/>
          <p:cNvSpPr/>
          <p:nvPr/>
        </p:nvSpPr>
        <p:spPr>
          <a:xfrm>
            <a:off x="6044755" y="2859562"/>
            <a:ext cx="180054" cy="180071"/>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0"/>
          <p:cNvSpPr/>
          <p:nvPr/>
        </p:nvSpPr>
        <p:spPr>
          <a:xfrm>
            <a:off x="7878727" y="2074041"/>
            <a:ext cx="90027" cy="90036"/>
          </a:xfrm>
          <a:prstGeom prst="ellipse">
            <a:avLst/>
          </a:prstGeom>
          <a:solidFill>
            <a:srgbClr val="1E46EB"/>
          </a:solidFill>
        </p:spPr>
        <p:txBody>
          <a:bodyPr/>
          <a:lstStyle/>
          <a:p>
            <a:endParaRPr lang="zh-CN" altLang="en-US"/>
          </a:p>
        </p:txBody>
      </p:sp>
      <p:sp>
        <p:nvSpPr>
          <p:cNvPr id="14" name="Text 11"/>
          <p:cNvSpPr/>
          <p:nvPr/>
        </p:nvSpPr>
        <p:spPr>
          <a:xfrm>
            <a:off x="7878727" y="2074041"/>
            <a:ext cx="90027" cy="90036"/>
          </a:xfrm>
          <a:prstGeom prst="rect">
            <a:avLst/>
          </a:prstGeom>
          <a:noFill/>
        </p:spPr>
        <p:txBody>
          <a:bodyPr wrap="square" lIns="45720" tIns="91440" rIns="91440" bIns="45720" rtlCol="0" anchor="ctr"/>
          <a:lstStyle/>
          <a:p>
            <a:pPr marL="0" indent="0">
              <a:lnSpc>
                <a:spcPct val="100000"/>
              </a:lnSpc>
              <a:buNone/>
            </a:pP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95630" y="487045"/>
            <a:ext cx="11160125" cy="646331"/>
          </a:xfrm>
          <a:prstGeom prst="rect">
            <a:avLst/>
          </a:prstGeom>
          <a:noFill/>
        </p:spPr>
        <p:txBody>
          <a:bodyPr wrap="square" lIns="91440" tIns="45720" rIns="91440" bIns="45720" rtlCol="0" anchor="t">
            <a:spAutoFit/>
          </a:bodyPr>
          <a:lstStyle/>
          <a:p>
            <a:r>
              <a:rPr lang="en-US" sz="3600" b="1" dirty="0">
                <a:solidFill>
                  <a:srgbClr val="1E46EB"/>
                </a:solidFill>
                <a:latin typeface="MiSans" pitchFamily="34" charset="-122"/>
                <a:ea typeface="MiSans" pitchFamily="34" charset="-122"/>
                <a:cs typeface="MiSans" pitchFamily="34" charset="-120"/>
              </a:rPr>
              <a:t>Four types of core character portraits</a:t>
            </a:r>
            <a:endParaRPr lang="en-US" sz="1600" dirty="0"/>
          </a:p>
        </p:txBody>
      </p:sp>
      <p:sp>
        <p:nvSpPr>
          <p:cNvPr id="3" name="Shape 1"/>
          <p:cNvSpPr/>
          <p:nvPr/>
        </p:nvSpPr>
        <p:spPr>
          <a:xfrm>
            <a:off x="318" y="6584950"/>
            <a:ext cx="12191365" cy="152400"/>
          </a:xfrm>
          <a:prstGeom prst="rect">
            <a:avLst/>
          </a:prstGeom>
          <a:solidFill>
            <a:srgbClr val="1CA97E"/>
          </a:solidFill>
        </p:spPr>
        <p:txBody>
          <a:bodyPr/>
          <a:lstStyle/>
          <a:p>
            <a:endParaRPr lang="zh-CN" altLang="en-US"/>
          </a:p>
        </p:txBody>
      </p:sp>
      <p:sp>
        <p:nvSpPr>
          <p:cNvPr id="4" name="Text 2"/>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 name="Shape 3"/>
          <p:cNvSpPr/>
          <p:nvPr/>
        </p:nvSpPr>
        <p:spPr>
          <a:xfrm>
            <a:off x="318" y="6705600"/>
            <a:ext cx="12191365" cy="152400"/>
          </a:xfrm>
          <a:prstGeom prst="rect">
            <a:avLst/>
          </a:prstGeom>
          <a:solidFill>
            <a:srgbClr val="1E46EB"/>
          </a:solidFill>
        </p:spPr>
        <p:txBody>
          <a:bodyPr/>
          <a:lstStyle/>
          <a:p>
            <a:endParaRPr lang="zh-CN" altLang="en-US"/>
          </a:p>
        </p:txBody>
      </p:sp>
      <p:sp>
        <p:nvSpPr>
          <p:cNvPr id="6" name="Text 4"/>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Shape 5"/>
          <p:cNvSpPr/>
          <p:nvPr/>
        </p:nvSpPr>
        <p:spPr>
          <a:xfrm>
            <a:off x="0" y="465455"/>
            <a:ext cx="437515" cy="647700"/>
          </a:xfrm>
          <a:prstGeom prst="rect">
            <a:avLst/>
          </a:prstGeom>
          <a:solidFill>
            <a:srgbClr val="1E46EB"/>
          </a:solidFill>
        </p:spPr>
        <p:txBody>
          <a:bodyPr/>
          <a:lstStyle/>
          <a:p>
            <a:endParaRPr lang="zh-CN" altLang="en-US"/>
          </a:p>
        </p:txBody>
      </p:sp>
      <p:sp>
        <p:nvSpPr>
          <p:cNvPr id="8" name="Text 6"/>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 name="Shape 7"/>
          <p:cNvSpPr/>
          <p:nvPr/>
        </p:nvSpPr>
        <p:spPr>
          <a:xfrm>
            <a:off x="488315" y="465455"/>
            <a:ext cx="76200" cy="647700"/>
          </a:xfrm>
          <a:prstGeom prst="rect">
            <a:avLst/>
          </a:prstGeom>
          <a:solidFill>
            <a:srgbClr val="1E46EB"/>
          </a:solidFill>
        </p:spPr>
        <p:txBody>
          <a:bodyPr/>
          <a:lstStyle/>
          <a:p>
            <a:endParaRPr lang="zh-CN" altLang="en-US"/>
          </a:p>
        </p:txBody>
      </p:sp>
      <p:sp>
        <p:nvSpPr>
          <p:cNvPr id="10" name="Text 8"/>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p>
        </p:txBody>
      </p:sp>
      <p:pic>
        <p:nvPicPr>
          <p:cNvPr id="11" name="Image 0" descr="https://kimi-img.moonshot.cn/pub/slides/slides_tmpl/image/25-09-04-17:02:56-d2slbg61bb2p4onbqksg.png"/>
          <p:cNvPicPr>
            <a:picLocks noChangeAspect="1"/>
          </p:cNvPicPr>
          <p:nvPr/>
        </p:nvPicPr>
        <p:blipFill>
          <a:blip r:embed="rId3"/>
          <a:srcRect t="110" b="110"/>
          <a:stretch>
            <a:fillRect/>
          </a:stretch>
        </p:blipFill>
        <p:spPr>
          <a:xfrm>
            <a:off x="749935" y="1503998"/>
            <a:ext cx="4814570" cy="2305050"/>
          </a:xfrm>
          <a:prstGeom prst="rect">
            <a:avLst/>
          </a:prstGeom>
        </p:spPr>
      </p:pic>
      <p:sp>
        <p:nvSpPr>
          <p:cNvPr id="12" name="Shape 9"/>
          <p:cNvSpPr/>
          <p:nvPr/>
        </p:nvSpPr>
        <p:spPr>
          <a:xfrm>
            <a:off x="5612765" y="1504522"/>
            <a:ext cx="5867400" cy="2304000"/>
          </a:xfrm>
          <a:prstGeom prst="rect">
            <a:avLst/>
          </a:prstGeom>
          <a:solidFill>
            <a:srgbClr val="1E46EB"/>
          </a:solidFill>
        </p:spPr>
        <p:txBody>
          <a:bodyPr/>
          <a:lstStyle/>
          <a:p>
            <a:endParaRPr lang="zh-CN" altLang="en-US"/>
          </a:p>
        </p:txBody>
      </p:sp>
      <p:sp>
        <p:nvSpPr>
          <p:cNvPr id="13" name="Text 10"/>
          <p:cNvSpPr/>
          <p:nvPr/>
        </p:nvSpPr>
        <p:spPr>
          <a:xfrm>
            <a:off x="5612765" y="1504522"/>
            <a:ext cx="5867400" cy="23040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 name="Shape 11"/>
          <p:cNvSpPr/>
          <p:nvPr/>
        </p:nvSpPr>
        <p:spPr>
          <a:xfrm>
            <a:off x="812165" y="4030980"/>
            <a:ext cx="285750" cy="285750"/>
          </a:xfrm>
          <a:prstGeom prst="ellipse">
            <a:avLst/>
          </a:prstGeom>
          <a:gradFill flip="none" rotWithShape="1">
            <a:gsLst>
              <a:gs pos="0">
                <a:srgbClr val="1CA97E"/>
              </a:gs>
              <a:gs pos="74000">
                <a:srgbClr val="1CA97E">
                  <a:alpha val="0"/>
                </a:srgbClr>
              </a:gs>
              <a:gs pos="100000">
                <a:srgbClr val="1CA97E">
                  <a:alpha val="0"/>
                </a:srgbClr>
              </a:gs>
            </a:gsLst>
            <a:lin ang="2700000" scaled="1"/>
          </a:gradFill>
        </p:spPr>
        <p:txBody>
          <a:bodyPr/>
          <a:lstStyle/>
          <a:p>
            <a:endParaRPr lang="zh-CN" altLang="en-US"/>
          </a:p>
        </p:txBody>
      </p:sp>
      <p:sp>
        <p:nvSpPr>
          <p:cNvPr id="15" name="Text 12"/>
          <p:cNvSpPr/>
          <p:nvPr/>
        </p:nvSpPr>
        <p:spPr>
          <a:xfrm>
            <a:off x="812165" y="4030980"/>
            <a:ext cx="285750" cy="28575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6" name="Shape 13"/>
          <p:cNvSpPr/>
          <p:nvPr/>
        </p:nvSpPr>
        <p:spPr>
          <a:xfrm>
            <a:off x="4558665" y="4030980"/>
            <a:ext cx="285750" cy="285750"/>
          </a:xfrm>
          <a:prstGeom prst="ellipse">
            <a:avLst/>
          </a:prstGeom>
          <a:gradFill flip="none" rotWithShape="1">
            <a:gsLst>
              <a:gs pos="0">
                <a:srgbClr val="1CA97E"/>
              </a:gs>
              <a:gs pos="74000">
                <a:srgbClr val="1CA97E">
                  <a:alpha val="0"/>
                </a:srgbClr>
              </a:gs>
              <a:gs pos="100000">
                <a:srgbClr val="1CA97E">
                  <a:alpha val="0"/>
                </a:srgbClr>
              </a:gs>
            </a:gsLst>
            <a:lin ang="2700000" scaled="1"/>
          </a:gradFill>
        </p:spPr>
        <p:txBody>
          <a:bodyPr/>
          <a:lstStyle/>
          <a:p>
            <a:endParaRPr lang="zh-CN" altLang="en-US"/>
          </a:p>
        </p:txBody>
      </p:sp>
      <p:sp>
        <p:nvSpPr>
          <p:cNvPr id="17" name="Text 14"/>
          <p:cNvSpPr/>
          <p:nvPr/>
        </p:nvSpPr>
        <p:spPr>
          <a:xfrm>
            <a:off x="4558665" y="4030980"/>
            <a:ext cx="285750" cy="28575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8" name="Shape 15"/>
          <p:cNvSpPr/>
          <p:nvPr/>
        </p:nvSpPr>
        <p:spPr>
          <a:xfrm>
            <a:off x="8305165" y="4030980"/>
            <a:ext cx="285750" cy="285750"/>
          </a:xfrm>
          <a:prstGeom prst="ellipse">
            <a:avLst/>
          </a:prstGeom>
          <a:gradFill flip="none" rotWithShape="1">
            <a:gsLst>
              <a:gs pos="0">
                <a:srgbClr val="1CA97E"/>
              </a:gs>
              <a:gs pos="74000">
                <a:srgbClr val="1CA97E">
                  <a:alpha val="0"/>
                </a:srgbClr>
              </a:gs>
              <a:gs pos="100000">
                <a:srgbClr val="1CA97E">
                  <a:alpha val="0"/>
                </a:srgbClr>
              </a:gs>
            </a:gsLst>
            <a:lin ang="2700000" scaled="1"/>
          </a:gradFill>
        </p:spPr>
        <p:txBody>
          <a:bodyPr/>
          <a:lstStyle/>
          <a:p>
            <a:endParaRPr lang="zh-CN" altLang="en-US"/>
          </a:p>
        </p:txBody>
      </p:sp>
      <p:sp>
        <p:nvSpPr>
          <p:cNvPr id="19" name="Text 16"/>
          <p:cNvSpPr/>
          <p:nvPr/>
        </p:nvSpPr>
        <p:spPr>
          <a:xfrm>
            <a:off x="8305165" y="4030980"/>
            <a:ext cx="285750" cy="28575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0" name="Text 17"/>
          <p:cNvSpPr/>
          <p:nvPr/>
        </p:nvSpPr>
        <p:spPr>
          <a:xfrm>
            <a:off x="828040" y="4109085"/>
            <a:ext cx="3156585" cy="369332"/>
          </a:xfrm>
          <a:prstGeom prst="rect">
            <a:avLst/>
          </a:prstGeom>
          <a:noFill/>
        </p:spPr>
        <p:txBody>
          <a:bodyPr wrap="square" lIns="91440" tIns="45720" rIns="91440" bIns="45720" rtlCol="0" anchor="t">
            <a:spAutoFit/>
          </a:bodyPr>
          <a:lstStyle/>
          <a:p>
            <a:pPr algn="just"/>
            <a:r>
              <a:rPr lang="en-US" b="1" dirty="0">
                <a:solidFill>
                  <a:srgbClr val="000000"/>
                </a:solidFill>
                <a:latin typeface="MiSans" pitchFamily="34" charset="-122"/>
                <a:ea typeface="MiSans" pitchFamily="34" charset="-122"/>
                <a:cs typeface="MiSans" pitchFamily="34" charset="-120"/>
              </a:rPr>
              <a:t>Social media creator</a:t>
            </a:r>
            <a:endParaRPr lang="en-US" sz="1600" dirty="0"/>
          </a:p>
        </p:txBody>
      </p:sp>
      <p:sp>
        <p:nvSpPr>
          <p:cNvPr id="21" name="Text 18"/>
          <p:cNvSpPr/>
          <p:nvPr/>
        </p:nvSpPr>
        <p:spPr>
          <a:xfrm>
            <a:off x="828040" y="4482465"/>
            <a:ext cx="3156585" cy="1180964"/>
          </a:xfrm>
          <a:prstGeom prst="rect">
            <a:avLst/>
          </a:prstGeom>
          <a:noFill/>
        </p:spPr>
        <p:txBody>
          <a:bodyPr wrap="square" lIns="91440" tIns="45720" rIns="91440" bIns="45720" rtlCol="0" anchor="t">
            <a:spAutoFit/>
          </a:bodyPr>
          <a:lstStyle/>
          <a:p>
            <a:pPr algn="just">
              <a:lnSpc>
                <a:spcPct val="120000"/>
              </a:lnSpc>
            </a:pPr>
            <a:r>
              <a:rPr lang="en-US" sz="1200" dirty="0">
                <a:solidFill>
                  <a:srgbClr val="000000"/>
                </a:solidFill>
                <a:latin typeface="Times New Roman" panose="02020603050405020304" pitchFamily="18" charset="0"/>
                <a:ea typeface="MiSans" pitchFamily="34" charset="-122"/>
                <a:cs typeface="Times New Roman" panose="02020603050405020304" pitchFamily="18" charset="0"/>
              </a:rPr>
              <a:t>Social media creators pursue a unified style and immediate release. </a:t>
            </a:r>
            <a:r>
              <a:rPr lang="en-US" sz="12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200" dirty="0">
                <a:solidFill>
                  <a:srgbClr val="000000"/>
                </a:solidFill>
                <a:latin typeface="Times New Roman" panose="02020603050405020304" pitchFamily="18" charset="0"/>
                <a:ea typeface="MiSans" pitchFamily="34" charset="-122"/>
                <a:cs typeface="Times New Roman" panose="02020603050405020304" pitchFamily="18" charset="0"/>
              </a:rPr>
              <a:t> helps them quickly generate stylized images, enhance creative efficiency, and meet their immediate creation needs in scenarios such as travel.</a:t>
            </a:r>
            <a:endParaRPr lang="en-US" sz="1200" dirty="0">
              <a:latin typeface="Times New Roman" panose="02020603050405020304" pitchFamily="18" charset="0"/>
              <a:cs typeface="Times New Roman" panose="02020603050405020304" pitchFamily="18" charset="0"/>
            </a:endParaRPr>
          </a:p>
        </p:txBody>
      </p:sp>
      <p:sp>
        <p:nvSpPr>
          <p:cNvPr id="22" name="Text 19"/>
          <p:cNvSpPr/>
          <p:nvPr/>
        </p:nvSpPr>
        <p:spPr>
          <a:xfrm>
            <a:off x="5901690" y="1854835"/>
            <a:ext cx="5422900" cy="369332"/>
          </a:xfrm>
          <a:prstGeom prst="rect">
            <a:avLst/>
          </a:prstGeom>
          <a:noFill/>
        </p:spPr>
        <p:txBody>
          <a:bodyPr wrap="square" lIns="91440" tIns="45720" rIns="91440" bIns="45720" rtlCol="0" anchor="t">
            <a:spAutoFit/>
          </a:bodyPr>
          <a:lstStyle/>
          <a:p>
            <a:pPr algn="just"/>
            <a:r>
              <a:rPr lang="en-US" b="1" dirty="0">
                <a:solidFill>
                  <a:srgbClr val="FFFFFF"/>
                </a:solidFill>
                <a:latin typeface="MiSans" pitchFamily="34" charset="-122"/>
                <a:ea typeface="MiSans" pitchFamily="34" charset="-122"/>
                <a:cs typeface="MiSans" pitchFamily="34" charset="-120"/>
              </a:rPr>
              <a:t>A small e-commerce seller</a:t>
            </a:r>
            <a:endParaRPr lang="en-US" sz="1600" dirty="0"/>
          </a:p>
        </p:txBody>
      </p:sp>
      <p:sp>
        <p:nvSpPr>
          <p:cNvPr id="23" name="Text 20"/>
          <p:cNvSpPr/>
          <p:nvPr/>
        </p:nvSpPr>
        <p:spPr>
          <a:xfrm>
            <a:off x="5901690" y="2285365"/>
            <a:ext cx="5422900" cy="1184748"/>
          </a:xfrm>
          <a:prstGeom prst="rect">
            <a:avLst/>
          </a:prstGeom>
          <a:noFill/>
        </p:spPr>
        <p:txBody>
          <a:bodyPr wrap="square" lIns="91440" tIns="45720" rIns="91440" bIns="45720" rtlCol="0" anchor="t">
            <a:spAutoFit/>
          </a:bodyPr>
          <a:lstStyle/>
          <a:p>
            <a:pPr algn="just">
              <a:lnSpc>
                <a:spcPct val="130000"/>
              </a:lnSpc>
            </a:pPr>
            <a:r>
              <a:rPr lang="en-US" sz="1400" dirty="0">
                <a:solidFill>
                  <a:srgbClr val="FFFFFF"/>
                </a:solidFill>
                <a:latin typeface="Times New Roman" panose="02020603050405020304" pitchFamily="18" charset="0"/>
                <a:ea typeface="MiSans" pitchFamily="34" charset="-122"/>
                <a:cs typeface="Times New Roman" panose="02020603050405020304" pitchFamily="18" charset="0"/>
              </a:rPr>
              <a:t>Small e-commerce sellers need low-cost product images. </a:t>
            </a:r>
            <a:r>
              <a:rPr lang="en-US" sz="1400" dirty="0" err="1">
                <a:solidFill>
                  <a:srgbClr val="FFFFFF"/>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FFFFFF"/>
                </a:solidFill>
                <a:latin typeface="Times New Roman" panose="02020603050405020304" pitchFamily="18" charset="0"/>
                <a:ea typeface="MiSans" pitchFamily="34" charset="-122"/>
                <a:cs typeface="Times New Roman" panose="02020603050405020304" pitchFamily="18" charset="0"/>
              </a:rPr>
              <a:t> offers functions such as background removal and scene synthesis for product images, eliminating the need for professional design skills and helping them quickly launch new products.</a:t>
            </a:r>
            <a:endParaRPr lang="en-US" sz="1600" dirty="0">
              <a:latin typeface="Times New Roman" panose="02020603050405020304" pitchFamily="18" charset="0"/>
              <a:cs typeface="Times New Roman" panose="02020603050405020304" pitchFamily="18" charset="0"/>
            </a:endParaRPr>
          </a:p>
        </p:txBody>
      </p:sp>
      <p:sp>
        <p:nvSpPr>
          <p:cNvPr id="24" name="Text 21"/>
          <p:cNvSpPr/>
          <p:nvPr/>
        </p:nvSpPr>
        <p:spPr>
          <a:xfrm>
            <a:off x="4574540" y="4109085"/>
            <a:ext cx="3156585" cy="369332"/>
          </a:xfrm>
          <a:prstGeom prst="rect">
            <a:avLst/>
          </a:prstGeom>
          <a:noFill/>
        </p:spPr>
        <p:txBody>
          <a:bodyPr wrap="square" lIns="91440" tIns="45720" rIns="91440" bIns="45720" rtlCol="0" anchor="t">
            <a:spAutoFit/>
          </a:bodyPr>
          <a:lstStyle/>
          <a:p>
            <a:pPr algn="just"/>
            <a:r>
              <a:rPr lang="en-US" b="1" dirty="0">
                <a:solidFill>
                  <a:srgbClr val="000000"/>
                </a:solidFill>
                <a:latin typeface="MiSans" pitchFamily="34" charset="-122"/>
                <a:ea typeface="MiSans" pitchFamily="34" charset="-122"/>
                <a:cs typeface="MiSans" pitchFamily="34" charset="-120"/>
              </a:rPr>
              <a:t>Photography enthusiast</a:t>
            </a:r>
            <a:endParaRPr lang="en-US" sz="1600" dirty="0"/>
          </a:p>
        </p:txBody>
      </p:sp>
      <p:sp>
        <p:nvSpPr>
          <p:cNvPr id="25" name="Text 22"/>
          <p:cNvSpPr/>
          <p:nvPr/>
        </p:nvSpPr>
        <p:spPr>
          <a:xfrm>
            <a:off x="4574540" y="4482465"/>
            <a:ext cx="3156585" cy="1180964"/>
          </a:xfrm>
          <a:prstGeom prst="rect">
            <a:avLst/>
          </a:prstGeom>
          <a:noFill/>
        </p:spPr>
        <p:txBody>
          <a:bodyPr wrap="square" lIns="91440" tIns="45720" rIns="91440" bIns="45720" rtlCol="0" anchor="t">
            <a:spAutoFit/>
          </a:bodyPr>
          <a:lstStyle/>
          <a:p>
            <a:pPr algn="just">
              <a:lnSpc>
                <a:spcPct val="120000"/>
              </a:lnSpc>
            </a:pPr>
            <a:r>
              <a:rPr lang="en-US" sz="1200" dirty="0">
                <a:solidFill>
                  <a:srgbClr val="000000"/>
                </a:solidFill>
                <a:latin typeface="Times New Roman" panose="02020603050405020304" pitchFamily="18" charset="0"/>
                <a:ea typeface="MiSans" pitchFamily="34" charset="-122"/>
                <a:cs typeface="Times New Roman" panose="02020603050405020304" pitchFamily="18" charset="0"/>
              </a:rPr>
              <a:t>Photography enthusiasts are eager to try out the new AI technology. </a:t>
            </a:r>
            <a:r>
              <a:rPr lang="en-US" sz="12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200" dirty="0">
                <a:solidFill>
                  <a:srgbClr val="000000"/>
                </a:solidFill>
                <a:latin typeface="Times New Roman" panose="02020603050405020304" pitchFamily="18" charset="0"/>
                <a:ea typeface="MiSans" pitchFamily="34" charset="-122"/>
                <a:cs typeface="Times New Roman" panose="02020603050405020304" pitchFamily="18" charset="0"/>
              </a:rPr>
              <a:t> offers a variety of style experimentation and effect reproduction comparison functions, meeting their learning and creative needs.</a:t>
            </a:r>
            <a:endParaRPr lang="en-US" sz="1200" dirty="0">
              <a:latin typeface="Times New Roman" panose="02020603050405020304" pitchFamily="18" charset="0"/>
              <a:cs typeface="Times New Roman" panose="02020603050405020304" pitchFamily="18" charset="0"/>
            </a:endParaRPr>
          </a:p>
        </p:txBody>
      </p:sp>
      <p:sp>
        <p:nvSpPr>
          <p:cNvPr id="26" name="Text 23"/>
          <p:cNvSpPr/>
          <p:nvPr/>
        </p:nvSpPr>
        <p:spPr>
          <a:xfrm>
            <a:off x="8321040" y="4109085"/>
            <a:ext cx="3156585" cy="369332"/>
          </a:xfrm>
          <a:prstGeom prst="rect">
            <a:avLst/>
          </a:prstGeom>
          <a:noFill/>
        </p:spPr>
        <p:txBody>
          <a:bodyPr wrap="square" lIns="91440" tIns="45720" rIns="91440" bIns="45720" rtlCol="0" anchor="t">
            <a:spAutoFit/>
          </a:bodyPr>
          <a:lstStyle/>
          <a:p>
            <a:pPr algn="just"/>
            <a:r>
              <a:rPr lang="en-US" altLang="zh-CN" b="1" dirty="0">
                <a:solidFill>
                  <a:srgbClr val="000000"/>
                </a:solidFill>
                <a:latin typeface="MiSans" pitchFamily="34" charset="-122"/>
                <a:ea typeface="MiSans" pitchFamily="34" charset="-122"/>
                <a:cs typeface="MiSans" pitchFamily="34" charset="-120"/>
              </a:rPr>
              <a:t>Entertainment in daily life</a:t>
            </a:r>
            <a:endParaRPr lang="en-US" sz="1600" dirty="0"/>
          </a:p>
        </p:txBody>
      </p:sp>
      <p:sp>
        <p:nvSpPr>
          <p:cNvPr id="27" name="Text 24"/>
          <p:cNvSpPr/>
          <p:nvPr/>
        </p:nvSpPr>
        <p:spPr>
          <a:xfrm>
            <a:off x="8321040" y="4482465"/>
            <a:ext cx="3156585" cy="737766"/>
          </a:xfrm>
          <a:prstGeom prst="rect">
            <a:avLst/>
          </a:prstGeom>
          <a:noFill/>
        </p:spPr>
        <p:txBody>
          <a:bodyPr wrap="square" lIns="91440" tIns="45720" rIns="91440" bIns="45720" rtlCol="0" anchor="t">
            <a:spAutoFit/>
          </a:bodyPr>
          <a:lstStyle/>
          <a:p>
            <a:pPr algn="just">
              <a:lnSpc>
                <a:spcPct val="120000"/>
              </a:lnSpc>
            </a:pPr>
            <a:r>
              <a:rPr lang="en-US" sz="1200" dirty="0">
                <a:solidFill>
                  <a:srgbClr val="000000"/>
                </a:solidFill>
                <a:latin typeface="Times New Roman" panose="02020603050405020304" pitchFamily="18" charset="0"/>
                <a:ea typeface="MiSans" pitchFamily="34" charset="-122"/>
                <a:cs typeface="Times New Roman" panose="02020603050405020304" pitchFamily="18" charset="0"/>
              </a:rPr>
              <a:t>To meet people's needs for immediate artistic creation in their daily lives and provide everyone with the ability to create at any time</a:t>
            </a:r>
            <a:endParaRPr lang="en-US" sz="1200" dirty="0">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3547110" y="1637030"/>
            <a:ext cx="913130" cy="913130"/>
          </a:xfrm>
          <a:prstGeom prst="ellipse">
            <a:avLst/>
          </a:prstGeom>
          <a:solidFill>
            <a:srgbClr val="1CA97E"/>
          </a:solidFill>
        </p:spPr>
        <p:txBody>
          <a:bodyPr/>
          <a:lstStyle/>
          <a:p>
            <a:endParaRPr lang="zh-CN" altLang="en-US"/>
          </a:p>
        </p:txBody>
      </p:sp>
      <p:sp>
        <p:nvSpPr>
          <p:cNvPr id="3" name="Text 1"/>
          <p:cNvSpPr/>
          <p:nvPr/>
        </p:nvSpPr>
        <p:spPr>
          <a:xfrm>
            <a:off x="3547110" y="1637030"/>
            <a:ext cx="913130" cy="91313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4" name="Shape 2"/>
          <p:cNvSpPr/>
          <p:nvPr/>
        </p:nvSpPr>
        <p:spPr>
          <a:xfrm>
            <a:off x="4036060" y="3326130"/>
            <a:ext cx="913130" cy="913130"/>
          </a:xfrm>
          <a:prstGeom prst="ellipse">
            <a:avLst/>
          </a:prstGeom>
          <a:solidFill>
            <a:srgbClr val="1CA97E"/>
          </a:solidFill>
        </p:spPr>
        <p:txBody>
          <a:bodyPr/>
          <a:lstStyle/>
          <a:p>
            <a:endParaRPr lang="zh-CN" altLang="en-US"/>
          </a:p>
        </p:txBody>
      </p:sp>
      <p:sp>
        <p:nvSpPr>
          <p:cNvPr id="5" name="Text 3"/>
          <p:cNvSpPr/>
          <p:nvPr/>
        </p:nvSpPr>
        <p:spPr>
          <a:xfrm>
            <a:off x="4036060" y="3326130"/>
            <a:ext cx="913130" cy="91313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 name="Shape 4"/>
          <p:cNvSpPr/>
          <p:nvPr/>
        </p:nvSpPr>
        <p:spPr>
          <a:xfrm>
            <a:off x="3547110" y="5015230"/>
            <a:ext cx="913130" cy="913130"/>
          </a:xfrm>
          <a:prstGeom prst="ellipse">
            <a:avLst/>
          </a:prstGeom>
          <a:solidFill>
            <a:srgbClr val="1CA97E"/>
          </a:solidFill>
        </p:spPr>
        <p:txBody>
          <a:bodyPr/>
          <a:lstStyle/>
          <a:p>
            <a:endParaRPr lang="zh-CN" altLang="en-US"/>
          </a:p>
        </p:txBody>
      </p:sp>
      <p:sp>
        <p:nvSpPr>
          <p:cNvPr id="7" name="Text 5"/>
          <p:cNvSpPr/>
          <p:nvPr/>
        </p:nvSpPr>
        <p:spPr>
          <a:xfrm>
            <a:off x="3547110" y="5015230"/>
            <a:ext cx="913130" cy="91313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 name="Text 6"/>
          <p:cNvSpPr/>
          <p:nvPr/>
        </p:nvSpPr>
        <p:spPr>
          <a:xfrm>
            <a:off x="595630" y="487045"/>
            <a:ext cx="11160125" cy="646331"/>
          </a:xfrm>
          <a:prstGeom prst="rect">
            <a:avLst/>
          </a:prstGeom>
          <a:noFill/>
        </p:spPr>
        <p:txBody>
          <a:bodyPr wrap="square" lIns="91440" tIns="45720" rIns="91440" bIns="45720" rtlCol="0" anchor="t">
            <a:spAutoFit/>
          </a:bodyPr>
          <a:lstStyle/>
          <a:p>
            <a:r>
              <a:rPr lang="en-US" sz="3600" b="1" dirty="0">
                <a:solidFill>
                  <a:srgbClr val="1E46EB"/>
                </a:solidFill>
                <a:latin typeface="MiSans" pitchFamily="34" charset="-122"/>
                <a:ea typeface="MiSans" pitchFamily="34" charset="-122"/>
                <a:cs typeface="MiSans" pitchFamily="34" charset="-120"/>
              </a:rPr>
              <a:t>Freemium+ Template value-added</a:t>
            </a:r>
            <a:endParaRPr lang="en-US" sz="1600" dirty="0"/>
          </a:p>
        </p:txBody>
      </p:sp>
      <p:sp>
        <p:nvSpPr>
          <p:cNvPr id="9" name="Shape 7"/>
          <p:cNvSpPr/>
          <p:nvPr/>
        </p:nvSpPr>
        <p:spPr>
          <a:xfrm>
            <a:off x="318" y="6584950"/>
            <a:ext cx="12191365" cy="152400"/>
          </a:xfrm>
          <a:prstGeom prst="rect">
            <a:avLst/>
          </a:prstGeom>
          <a:solidFill>
            <a:srgbClr val="1CA97E"/>
          </a:solidFill>
        </p:spPr>
        <p:txBody>
          <a:bodyPr/>
          <a:lstStyle/>
          <a:p>
            <a:endParaRPr lang="zh-CN" altLang="en-US"/>
          </a:p>
        </p:txBody>
      </p:sp>
      <p:sp>
        <p:nvSpPr>
          <p:cNvPr id="10" name="Text 8"/>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9"/>
          <p:cNvSpPr/>
          <p:nvPr/>
        </p:nvSpPr>
        <p:spPr>
          <a:xfrm>
            <a:off x="318" y="6705600"/>
            <a:ext cx="12191365" cy="152400"/>
          </a:xfrm>
          <a:prstGeom prst="rect">
            <a:avLst/>
          </a:prstGeom>
          <a:solidFill>
            <a:srgbClr val="1E46EB"/>
          </a:solidFill>
        </p:spPr>
        <p:txBody>
          <a:bodyPr/>
          <a:lstStyle/>
          <a:p>
            <a:endParaRPr lang="zh-CN" altLang="en-US"/>
          </a:p>
        </p:txBody>
      </p:sp>
      <p:sp>
        <p:nvSpPr>
          <p:cNvPr id="12" name="Text 10"/>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1"/>
          <p:cNvSpPr/>
          <p:nvPr/>
        </p:nvSpPr>
        <p:spPr>
          <a:xfrm>
            <a:off x="0" y="465455"/>
            <a:ext cx="437515" cy="647700"/>
          </a:xfrm>
          <a:prstGeom prst="rect">
            <a:avLst/>
          </a:prstGeom>
          <a:solidFill>
            <a:srgbClr val="1E46EB"/>
          </a:solidFill>
        </p:spPr>
        <p:txBody>
          <a:bodyPr/>
          <a:lstStyle/>
          <a:p>
            <a:endParaRPr lang="zh-CN" altLang="en-US"/>
          </a:p>
        </p:txBody>
      </p:sp>
      <p:sp>
        <p:nvSpPr>
          <p:cNvPr id="14" name="Text 12"/>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 name="Shape 13"/>
          <p:cNvSpPr/>
          <p:nvPr/>
        </p:nvSpPr>
        <p:spPr>
          <a:xfrm>
            <a:off x="488315" y="465455"/>
            <a:ext cx="76200" cy="647700"/>
          </a:xfrm>
          <a:prstGeom prst="rect">
            <a:avLst/>
          </a:prstGeom>
          <a:solidFill>
            <a:srgbClr val="1E46EB"/>
          </a:solidFill>
        </p:spPr>
        <p:txBody>
          <a:bodyPr/>
          <a:lstStyle/>
          <a:p>
            <a:endParaRPr lang="zh-CN" altLang="en-US"/>
          </a:p>
        </p:txBody>
      </p:sp>
      <p:sp>
        <p:nvSpPr>
          <p:cNvPr id="16" name="Text 14"/>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 name="Shape 15"/>
          <p:cNvSpPr/>
          <p:nvPr/>
        </p:nvSpPr>
        <p:spPr>
          <a:xfrm rot="5400000">
            <a:off x="0" y="2082165"/>
            <a:ext cx="3714750" cy="3714750"/>
          </a:xfrm>
          <a:prstGeom prst="round2SameRect">
            <a:avLst>
              <a:gd name="adj1" fmla="val 50000"/>
              <a:gd name="adj2" fmla="val 0"/>
            </a:avLst>
          </a:prstGeom>
          <a:solidFill>
            <a:srgbClr val="1E46EB"/>
          </a:solidFill>
        </p:spPr>
        <p:txBody>
          <a:bodyPr/>
          <a:lstStyle/>
          <a:p>
            <a:endParaRPr lang="zh-CN" altLang="en-US"/>
          </a:p>
        </p:txBody>
      </p:sp>
      <p:sp>
        <p:nvSpPr>
          <p:cNvPr id="18" name="Text 16"/>
          <p:cNvSpPr/>
          <p:nvPr/>
        </p:nvSpPr>
        <p:spPr>
          <a:xfrm rot="5400000">
            <a:off x="0" y="2082165"/>
            <a:ext cx="3714750" cy="3714750"/>
          </a:xfrm>
          <a:prstGeom prst="rect">
            <a:avLst/>
          </a:prstGeom>
          <a:noFill/>
        </p:spPr>
        <p:txBody>
          <a:bodyPr wrap="square" lIns="45720" tIns="91440" rIns="91440" bIns="45720" rtlCol="0" anchor="ctr"/>
          <a:lstStyle/>
          <a:p>
            <a:pPr marL="0" indent="0">
              <a:lnSpc>
                <a:spcPct val="100000"/>
              </a:lnSpc>
              <a:buNone/>
            </a:pPr>
            <a:endParaRPr lang="en-US" sz="1600" dirty="0"/>
          </a:p>
        </p:txBody>
      </p:sp>
      <p:pic>
        <p:nvPicPr>
          <p:cNvPr id="19" name="Image 0" descr="https://kimi-img.moonshot.cn/pub/slides/slides_tmpl/image/25-09-04-17:02:55-d2slbfu1bb2p4onbqkqg.png"/>
          <p:cNvPicPr>
            <a:picLocks noChangeAspect="1"/>
          </p:cNvPicPr>
          <p:nvPr/>
        </p:nvPicPr>
        <p:blipFill>
          <a:blip r:embed="rId3">
            <a:alphaModFix amt="78000"/>
          </a:blip>
          <a:srcRect l="10" r="10"/>
          <a:stretch>
            <a:fillRect/>
          </a:stretch>
        </p:blipFill>
        <p:spPr>
          <a:xfrm>
            <a:off x="421640" y="2414588"/>
            <a:ext cx="3055620" cy="3049905"/>
          </a:xfrm>
          <a:prstGeom prst="ellipse">
            <a:avLst/>
          </a:prstGeom>
        </p:spPr>
      </p:pic>
      <p:sp>
        <p:nvSpPr>
          <p:cNvPr id="20" name="Text 17"/>
          <p:cNvSpPr/>
          <p:nvPr/>
        </p:nvSpPr>
        <p:spPr>
          <a:xfrm>
            <a:off x="3571875" y="1804670"/>
            <a:ext cx="863600" cy="539750"/>
          </a:xfrm>
          <a:prstGeom prst="rect">
            <a:avLst/>
          </a:prstGeom>
          <a:noFill/>
        </p:spPr>
        <p:txBody>
          <a:bodyPr wrap="square" lIns="91440" tIns="45720" rIns="91440" bIns="45720" rtlCol="0" anchor="t"/>
          <a:lstStyle/>
          <a:p>
            <a:pPr marL="0" indent="0" algn="ctr">
              <a:lnSpc>
                <a:spcPct val="100000"/>
              </a:lnSpc>
              <a:buNone/>
            </a:pPr>
            <a:r>
              <a:rPr lang="en-US" sz="3200" b="1" dirty="0">
                <a:solidFill>
                  <a:srgbClr val="FFFFFF"/>
                </a:solidFill>
                <a:latin typeface="MiSans" pitchFamily="34" charset="-122"/>
                <a:ea typeface="MiSans" pitchFamily="34" charset="-122"/>
                <a:cs typeface="MiSans" pitchFamily="34" charset="-120"/>
              </a:rPr>
              <a:t>01</a:t>
            </a:r>
            <a:endParaRPr lang="en-US" sz="1600" dirty="0"/>
          </a:p>
        </p:txBody>
      </p:sp>
      <p:sp>
        <p:nvSpPr>
          <p:cNvPr id="21" name="Text 18"/>
          <p:cNvSpPr/>
          <p:nvPr/>
        </p:nvSpPr>
        <p:spPr>
          <a:xfrm>
            <a:off x="4516120" y="1638935"/>
            <a:ext cx="6651625" cy="369332"/>
          </a:xfrm>
          <a:prstGeom prst="rect">
            <a:avLst/>
          </a:prstGeom>
          <a:noFill/>
        </p:spPr>
        <p:txBody>
          <a:bodyPr wrap="square" lIns="91440" tIns="45720" rIns="91440" bIns="45720" rtlCol="0" anchor="t">
            <a:spAutoFit/>
          </a:bodyPr>
          <a:lstStyle/>
          <a:p>
            <a:pPr algn="just"/>
            <a:r>
              <a:rPr lang="en-US" b="1" dirty="0">
                <a:solidFill>
                  <a:srgbClr val="000000"/>
                </a:solidFill>
                <a:latin typeface="MiSans" pitchFamily="34" charset="-122"/>
                <a:ea typeface="MiSans" pitchFamily="34" charset="-122"/>
                <a:cs typeface="MiSans" pitchFamily="34" charset="-120"/>
              </a:rPr>
              <a:t>Basic functions are free.</a:t>
            </a:r>
            <a:endParaRPr lang="en-US" sz="1600" dirty="0"/>
          </a:p>
        </p:txBody>
      </p:sp>
      <p:sp>
        <p:nvSpPr>
          <p:cNvPr id="22" name="Text 19"/>
          <p:cNvSpPr/>
          <p:nvPr/>
        </p:nvSpPr>
        <p:spPr>
          <a:xfrm>
            <a:off x="4516120" y="2012315"/>
            <a:ext cx="6651625" cy="548483"/>
          </a:xfrm>
          <a:prstGeom prst="rect">
            <a:avLst/>
          </a:prstGeom>
          <a:noFill/>
        </p:spPr>
        <p:txBody>
          <a:bodyPr wrap="square" lIns="91440" tIns="45720" rIns="91440" bIns="45720" rtlCol="0" anchor="t">
            <a:spAutoFit/>
          </a:bodyPr>
          <a:lstStyle/>
          <a:p>
            <a:pPr algn="just">
              <a:lnSpc>
                <a:spcPct val="130000"/>
              </a:lnSpc>
            </a:pPr>
            <a:r>
              <a:rPr lang="en-US" altLang="zh-CN" sz="1200" dirty="0">
                <a:solidFill>
                  <a:srgbClr val="000000"/>
                </a:solidFill>
                <a:latin typeface="Times New Roman" panose="02020603050405020304" pitchFamily="18" charset="0"/>
                <a:ea typeface="MiSans" pitchFamily="34" charset="-122"/>
                <a:cs typeface="Times New Roman" panose="02020603050405020304" pitchFamily="18" charset="0"/>
              </a:rPr>
              <a:t>The basic functions of </a:t>
            </a:r>
            <a:r>
              <a:rPr lang="en-US" altLang="zh-CN" sz="12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altLang="zh-CN" sz="1200" dirty="0">
                <a:solidFill>
                  <a:srgbClr val="000000"/>
                </a:solidFill>
                <a:latin typeface="Times New Roman" panose="02020603050405020304" pitchFamily="18" charset="0"/>
                <a:ea typeface="MiSans" pitchFamily="34" charset="-122"/>
                <a:cs typeface="Times New Roman" panose="02020603050405020304" pitchFamily="18" charset="0"/>
              </a:rPr>
              <a:t> are permanently free, lowering the entry threshold for users, attracting more users to try it out, and laying the foundation for subsequent value-added services.</a:t>
            </a:r>
            <a:endParaRPr lang="en-US" altLang="zh-CN" sz="1200" dirty="0">
              <a:latin typeface="Times New Roman" panose="02020603050405020304" pitchFamily="18" charset="0"/>
              <a:cs typeface="Times New Roman" panose="02020603050405020304" pitchFamily="18" charset="0"/>
            </a:endParaRPr>
          </a:p>
        </p:txBody>
      </p:sp>
      <p:sp>
        <p:nvSpPr>
          <p:cNvPr id="23" name="Text 20"/>
          <p:cNvSpPr/>
          <p:nvPr/>
        </p:nvSpPr>
        <p:spPr>
          <a:xfrm>
            <a:off x="4060825" y="3493770"/>
            <a:ext cx="863600" cy="539750"/>
          </a:xfrm>
          <a:prstGeom prst="rect">
            <a:avLst/>
          </a:prstGeom>
          <a:noFill/>
        </p:spPr>
        <p:txBody>
          <a:bodyPr wrap="square" lIns="91440" tIns="45720" rIns="91440" bIns="45720" rtlCol="0" anchor="t"/>
          <a:lstStyle/>
          <a:p>
            <a:pPr marL="0" indent="0" algn="ctr">
              <a:lnSpc>
                <a:spcPct val="100000"/>
              </a:lnSpc>
              <a:buNone/>
            </a:pPr>
            <a:r>
              <a:rPr lang="en-US" sz="3200" b="1" dirty="0">
                <a:solidFill>
                  <a:srgbClr val="FFFFFF"/>
                </a:solidFill>
                <a:latin typeface="MiSans" pitchFamily="34" charset="-122"/>
                <a:ea typeface="MiSans" pitchFamily="34" charset="-122"/>
                <a:cs typeface="MiSans" pitchFamily="34" charset="-120"/>
              </a:rPr>
              <a:t>02</a:t>
            </a:r>
            <a:endParaRPr lang="en-US" sz="1600" dirty="0"/>
          </a:p>
        </p:txBody>
      </p:sp>
      <p:sp>
        <p:nvSpPr>
          <p:cNvPr id="24" name="Text 21"/>
          <p:cNvSpPr/>
          <p:nvPr/>
        </p:nvSpPr>
        <p:spPr>
          <a:xfrm>
            <a:off x="5005070" y="3328035"/>
            <a:ext cx="6651625" cy="369332"/>
          </a:xfrm>
          <a:prstGeom prst="rect">
            <a:avLst/>
          </a:prstGeom>
          <a:noFill/>
        </p:spPr>
        <p:txBody>
          <a:bodyPr wrap="square" lIns="91440" tIns="45720" rIns="91440" bIns="45720" rtlCol="0" anchor="t">
            <a:spAutoFit/>
          </a:bodyPr>
          <a:lstStyle/>
          <a:p>
            <a:pPr algn="just"/>
            <a:r>
              <a:rPr lang="en-US" b="1" dirty="0">
                <a:solidFill>
                  <a:srgbClr val="000000"/>
                </a:solidFill>
                <a:latin typeface="MiSans" pitchFamily="34" charset="-122"/>
                <a:ea typeface="MiSans" pitchFamily="34" charset="-122"/>
                <a:cs typeface="MiSans" pitchFamily="34" charset="-120"/>
              </a:rPr>
              <a:t>Advanced Templates and subscriptions</a:t>
            </a:r>
            <a:endParaRPr lang="en-US" sz="1600" dirty="0"/>
          </a:p>
        </p:txBody>
      </p:sp>
      <p:sp>
        <p:nvSpPr>
          <p:cNvPr id="25" name="Text 22"/>
          <p:cNvSpPr/>
          <p:nvPr/>
        </p:nvSpPr>
        <p:spPr>
          <a:xfrm>
            <a:off x="5005070" y="3701415"/>
            <a:ext cx="6651625" cy="548483"/>
          </a:xfrm>
          <a:prstGeom prst="rect">
            <a:avLst/>
          </a:prstGeom>
          <a:noFill/>
        </p:spPr>
        <p:txBody>
          <a:bodyPr wrap="square" lIns="91440" tIns="45720" rIns="91440" bIns="45720" rtlCol="0" anchor="t">
            <a:spAutoFit/>
          </a:bodyPr>
          <a:lstStyle/>
          <a:p>
            <a:pPr algn="just">
              <a:lnSpc>
                <a:spcPct val="130000"/>
              </a:lnSpc>
            </a:pPr>
            <a:r>
              <a:rPr lang="en-US" sz="12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200" dirty="0">
                <a:solidFill>
                  <a:srgbClr val="000000"/>
                </a:solidFill>
                <a:latin typeface="Times New Roman" panose="02020603050405020304" pitchFamily="18" charset="0"/>
                <a:ea typeface="MiSans" pitchFamily="34" charset="-122"/>
                <a:cs typeface="Times New Roman" panose="02020603050405020304" pitchFamily="18" charset="0"/>
              </a:rPr>
              <a:t> offers subscription services such as advanced templates, batch queues, and commercial exports to meet the needs of professional users and enhance their willingness to pay.</a:t>
            </a:r>
            <a:endParaRPr lang="en-US" sz="1200" dirty="0">
              <a:latin typeface="Times New Roman" panose="02020603050405020304" pitchFamily="18" charset="0"/>
              <a:cs typeface="Times New Roman" panose="02020603050405020304" pitchFamily="18" charset="0"/>
            </a:endParaRPr>
          </a:p>
        </p:txBody>
      </p:sp>
      <p:sp>
        <p:nvSpPr>
          <p:cNvPr id="26" name="Text 23"/>
          <p:cNvSpPr/>
          <p:nvPr/>
        </p:nvSpPr>
        <p:spPr>
          <a:xfrm>
            <a:off x="3571875" y="5182870"/>
            <a:ext cx="863600" cy="539750"/>
          </a:xfrm>
          <a:prstGeom prst="rect">
            <a:avLst/>
          </a:prstGeom>
          <a:noFill/>
        </p:spPr>
        <p:txBody>
          <a:bodyPr wrap="square" lIns="91440" tIns="45720" rIns="91440" bIns="45720" rtlCol="0" anchor="t"/>
          <a:lstStyle/>
          <a:p>
            <a:pPr marL="0" indent="0" algn="ctr">
              <a:lnSpc>
                <a:spcPct val="100000"/>
              </a:lnSpc>
              <a:buNone/>
            </a:pPr>
            <a:r>
              <a:rPr lang="en-US" sz="3200" b="1" dirty="0">
                <a:solidFill>
                  <a:srgbClr val="FFFFFF"/>
                </a:solidFill>
                <a:latin typeface="MiSans" pitchFamily="34" charset="-122"/>
                <a:ea typeface="MiSans" pitchFamily="34" charset="-122"/>
                <a:cs typeface="MiSans" pitchFamily="34" charset="-120"/>
              </a:rPr>
              <a:t>03</a:t>
            </a:r>
            <a:endParaRPr lang="en-US" sz="1600" dirty="0"/>
          </a:p>
        </p:txBody>
      </p:sp>
      <p:sp>
        <p:nvSpPr>
          <p:cNvPr id="27" name="Text 24"/>
          <p:cNvSpPr/>
          <p:nvPr/>
        </p:nvSpPr>
        <p:spPr>
          <a:xfrm>
            <a:off x="4516120" y="5017135"/>
            <a:ext cx="6651625" cy="369332"/>
          </a:xfrm>
          <a:prstGeom prst="rect">
            <a:avLst/>
          </a:prstGeom>
          <a:noFill/>
        </p:spPr>
        <p:txBody>
          <a:bodyPr wrap="square" lIns="91440" tIns="45720" rIns="91440" bIns="45720" rtlCol="0" anchor="t">
            <a:spAutoFit/>
          </a:bodyPr>
          <a:lstStyle/>
          <a:p>
            <a:pPr algn="just"/>
            <a:r>
              <a:rPr lang="en-US" b="1" dirty="0">
                <a:solidFill>
                  <a:srgbClr val="000000"/>
                </a:solidFill>
                <a:latin typeface="MiSans" pitchFamily="34" charset="-122"/>
                <a:ea typeface="MiSans" pitchFamily="34" charset="-122"/>
                <a:cs typeface="MiSans" pitchFamily="34" charset="-120"/>
              </a:rPr>
              <a:t>Differentiated subscription tiers</a:t>
            </a:r>
            <a:endParaRPr lang="en-US" sz="1600" dirty="0"/>
          </a:p>
        </p:txBody>
      </p:sp>
      <p:sp>
        <p:nvSpPr>
          <p:cNvPr id="28" name="Text 25"/>
          <p:cNvSpPr/>
          <p:nvPr/>
        </p:nvSpPr>
        <p:spPr>
          <a:xfrm>
            <a:off x="4516120" y="5390515"/>
            <a:ext cx="6651625" cy="788549"/>
          </a:xfrm>
          <a:prstGeom prst="rect">
            <a:avLst/>
          </a:prstGeom>
          <a:noFill/>
        </p:spPr>
        <p:txBody>
          <a:bodyPr wrap="square" lIns="91440" tIns="45720" rIns="91440" bIns="45720" rtlCol="0" anchor="t">
            <a:spAutoFit/>
          </a:bodyPr>
          <a:lstStyle/>
          <a:p>
            <a:pPr algn="just">
              <a:lnSpc>
                <a:spcPct val="130000"/>
              </a:lnSpc>
            </a:pPr>
            <a:r>
              <a:rPr lang="en-US" sz="12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200" dirty="0">
                <a:solidFill>
                  <a:srgbClr val="000000"/>
                </a:solidFill>
                <a:latin typeface="Times New Roman" panose="02020603050405020304" pitchFamily="18" charset="0"/>
                <a:ea typeface="MiSans" pitchFamily="34" charset="-122"/>
                <a:cs typeface="Times New Roman" panose="02020603050405020304" pitchFamily="18" charset="0"/>
              </a:rPr>
              <a:t> offers three subscription tiers: lightweight Creator, Professional Seller, and enterprise Edition, precisely meeting the diverse needs of different users and enhancing user retention and paid conversion rates.</a:t>
            </a:r>
            <a:endParaRPr lang="en-US" sz="1200" dirty="0">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9-04-17:02:52-d2slbf61bb2p4onbqkj0.png"/>
          <p:cNvPicPr>
            <a:picLocks noChangeAspect="1"/>
          </p:cNvPicPr>
          <p:nvPr/>
        </p:nvPicPr>
        <p:blipFill>
          <a:blip r:embed="rId3"/>
          <a:srcRect l="13" r="13"/>
          <a:stretch>
            <a:fillRect/>
          </a:stretch>
        </p:blipFill>
        <p:spPr>
          <a:xfrm>
            <a:off x="-7620" y="120650"/>
            <a:ext cx="12207240" cy="6832600"/>
          </a:xfrm>
          <a:prstGeom prst="rect">
            <a:avLst/>
          </a:prstGeom>
        </p:spPr>
      </p:pic>
      <p:sp>
        <p:nvSpPr>
          <p:cNvPr id="3" name="Shape 0"/>
          <p:cNvSpPr/>
          <p:nvPr/>
        </p:nvSpPr>
        <p:spPr>
          <a:xfrm>
            <a:off x="318" y="6584950"/>
            <a:ext cx="12191365" cy="152400"/>
          </a:xfrm>
          <a:prstGeom prst="rect">
            <a:avLst/>
          </a:prstGeom>
          <a:solidFill>
            <a:srgbClr val="1CA97E"/>
          </a:solidFill>
        </p:spPr>
        <p:txBody>
          <a:bodyPr/>
          <a:lstStyle/>
          <a:p>
            <a:endParaRPr lang="zh-CN" altLang="en-US"/>
          </a:p>
        </p:txBody>
      </p:sp>
      <p:sp>
        <p:nvSpPr>
          <p:cNvPr id="4" name="Text 1"/>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 name="Shape 2"/>
          <p:cNvSpPr/>
          <p:nvPr/>
        </p:nvSpPr>
        <p:spPr>
          <a:xfrm>
            <a:off x="318" y="6705600"/>
            <a:ext cx="12191365" cy="152400"/>
          </a:xfrm>
          <a:prstGeom prst="rect">
            <a:avLst/>
          </a:prstGeom>
          <a:solidFill>
            <a:srgbClr val="1E46EB"/>
          </a:solidFill>
        </p:spPr>
        <p:txBody>
          <a:bodyPr/>
          <a:lstStyle/>
          <a:p>
            <a:endParaRPr lang="zh-CN" altLang="en-US"/>
          </a:p>
        </p:txBody>
      </p:sp>
      <p:sp>
        <p:nvSpPr>
          <p:cNvPr id="6" name="Text 3"/>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2765639" y="3239909"/>
            <a:ext cx="6526812" cy="2308324"/>
          </a:xfrm>
          <a:prstGeom prst="rect">
            <a:avLst/>
          </a:prstGeom>
          <a:noFill/>
        </p:spPr>
        <p:txBody>
          <a:bodyPr wrap="square" lIns="91440" tIns="45720" rIns="91440" bIns="45720" rtlCol="0" anchor="t">
            <a:spAutoFit/>
          </a:bodyPr>
          <a:lstStyle/>
          <a:p>
            <a:pPr algn="ctr"/>
            <a:r>
              <a:rPr lang="en-US" sz="4800" b="1" dirty="0">
                <a:solidFill>
                  <a:srgbClr val="1E46EB"/>
                </a:solidFill>
                <a:latin typeface="MiSans" pitchFamily="34" charset="-122"/>
                <a:ea typeface="MiSans" pitchFamily="34" charset="-122"/>
                <a:cs typeface="MiSans" pitchFamily="34" charset="-120"/>
              </a:rPr>
              <a:t>Marketing propositions and Marketing channels</a:t>
            </a:r>
            <a:endParaRPr lang="en-US" sz="1600" dirty="0"/>
          </a:p>
        </p:txBody>
      </p:sp>
      <p:sp>
        <p:nvSpPr>
          <p:cNvPr id="8" name="Text 5"/>
          <p:cNvSpPr/>
          <p:nvPr/>
        </p:nvSpPr>
        <p:spPr>
          <a:xfrm>
            <a:off x="3563724" y="1433195"/>
            <a:ext cx="5956796" cy="1569660"/>
          </a:xfrm>
          <a:prstGeom prst="rect">
            <a:avLst/>
          </a:prstGeom>
          <a:noFill/>
        </p:spPr>
        <p:txBody>
          <a:bodyPr wrap="square" lIns="91440" tIns="45720" rIns="91440" bIns="45720" rtlCol="0" anchor="t">
            <a:spAutoFit/>
          </a:bodyPr>
          <a:lstStyle/>
          <a:p>
            <a:pPr marL="0" indent="0" algn="ctr">
              <a:lnSpc>
                <a:spcPct val="100000"/>
              </a:lnSpc>
              <a:buNone/>
            </a:pPr>
            <a:r>
              <a:rPr lang="en-US" sz="9600" b="1" dirty="0">
                <a:solidFill>
                  <a:srgbClr val="1E46EB"/>
                </a:solidFill>
                <a:latin typeface="MiSans" pitchFamily="34" charset="-122"/>
                <a:ea typeface="MiSans" pitchFamily="34" charset="-122"/>
                <a:cs typeface="MiSans" pitchFamily="34" charset="-120"/>
              </a:rPr>
              <a:t>0</a:t>
            </a:r>
            <a:r>
              <a:rPr lang="en-US" altLang="zh-CN" sz="9600" b="1" dirty="0">
                <a:solidFill>
                  <a:srgbClr val="1E46EB"/>
                </a:solidFill>
                <a:latin typeface="MiSans" pitchFamily="34" charset="-122"/>
                <a:ea typeface="MiSans" pitchFamily="34" charset="-122"/>
                <a:cs typeface="MiSans" pitchFamily="34" charset="-120"/>
              </a:rPr>
              <a:t>4</a:t>
            </a:r>
            <a:endParaRPr lang="en-US" sz="1600" dirty="0"/>
          </a:p>
        </p:txBody>
      </p:sp>
      <p:sp>
        <p:nvSpPr>
          <p:cNvPr id="9" name="Shape 6"/>
          <p:cNvSpPr/>
          <p:nvPr/>
        </p:nvSpPr>
        <p:spPr>
          <a:xfrm rot="20340000">
            <a:off x="5207353" y="2025906"/>
            <a:ext cx="2808847" cy="684270"/>
          </a:xfrm>
          <a:prstGeom prst="ellipse">
            <a:avLst/>
          </a:prstGeom>
          <a:solidFill>
            <a:srgbClr val="000000">
              <a:alpha val="0"/>
            </a:srgbClr>
          </a:solidFill>
          <a:ln w="19050">
            <a:gradFill flip="none" rotWithShape="1">
              <a:gsLst>
                <a:gs pos="0">
                  <a:srgbClr val="1E46EB">
                    <a:alpha val="0"/>
                  </a:srgbClr>
                </a:gs>
                <a:gs pos="24000">
                  <a:srgbClr val="1E46EB">
                    <a:alpha val="0"/>
                  </a:srgbClr>
                </a:gs>
                <a:gs pos="100000">
                  <a:srgbClr val="1E46EB"/>
                </a:gs>
              </a:gsLst>
              <a:lin ang="5400000" scaled="1"/>
            </a:gradFill>
            <a:prstDash val="solid"/>
          </a:ln>
        </p:spPr>
        <p:txBody>
          <a:bodyPr/>
          <a:lstStyle/>
          <a:p>
            <a:endParaRPr lang="zh-CN" altLang="en-US"/>
          </a:p>
        </p:txBody>
      </p:sp>
      <p:sp>
        <p:nvSpPr>
          <p:cNvPr id="10" name="Text 7"/>
          <p:cNvSpPr/>
          <p:nvPr/>
        </p:nvSpPr>
        <p:spPr>
          <a:xfrm rot="20340000">
            <a:off x="5207353" y="2025906"/>
            <a:ext cx="2808847" cy="68427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8"/>
          <p:cNvSpPr/>
          <p:nvPr/>
        </p:nvSpPr>
        <p:spPr>
          <a:xfrm>
            <a:off x="6044755" y="2859562"/>
            <a:ext cx="180054" cy="180071"/>
          </a:xfrm>
          <a:prstGeom prst="ellipse">
            <a:avLst/>
          </a:prstGeom>
          <a:solidFill>
            <a:srgbClr val="1E46EB"/>
          </a:solidFill>
        </p:spPr>
        <p:txBody>
          <a:bodyPr/>
          <a:lstStyle/>
          <a:p>
            <a:endParaRPr lang="zh-CN" altLang="en-US"/>
          </a:p>
        </p:txBody>
      </p:sp>
      <p:sp>
        <p:nvSpPr>
          <p:cNvPr id="12" name="Text 9"/>
          <p:cNvSpPr/>
          <p:nvPr/>
        </p:nvSpPr>
        <p:spPr>
          <a:xfrm>
            <a:off x="6044755" y="2859562"/>
            <a:ext cx="180054" cy="180071"/>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0"/>
          <p:cNvSpPr/>
          <p:nvPr/>
        </p:nvSpPr>
        <p:spPr>
          <a:xfrm>
            <a:off x="7878727" y="2074041"/>
            <a:ext cx="90027" cy="90036"/>
          </a:xfrm>
          <a:prstGeom prst="ellipse">
            <a:avLst/>
          </a:prstGeom>
          <a:solidFill>
            <a:srgbClr val="1E46EB"/>
          </a:solidFill>
        </p:spPr>
        <p:txBody>
          <a:bodyPr/>
          <a:lstStyle/>
          <a:p>
            <a:endParaRPr lang="zh-CN" altLang="en-US"/>
          </a:p>
        </p:txBody>
      </p:sp>
      <p:sp>
        <p:nvSpPr>
          <p:cNvPr id="14" name="Text 11"/>
          <p:cNvSpPr/>
          <p:nvPr/>
        </p:nvSpPr>
        <p:spPr>
          <a:xfrm>
            <a:off x="7878727" y="2074041"/>
            <a:ext cx="90027" cy="90036"/>
          </a:xfrm>
          <a:prstGeom prst="rect">
            <a:avLst/>
          </a:prstGeom>
          <a:noFill/>
        </p:spPr>
        <p:txBody>
          <a:bodyPr wrap="square" lIns="45720" tIns="91440" rIns="91440" bIns="45720" rtlCol="0" anchor="ctr"/>
          <a:lstStyle/>
          <a:p>
            <a:pPr marL="0" indent="0">
              <a:lnSpc>
                <a:spcPct val="100000"/>
              </a:lnSpc>
              <a:buNone/>
            </a:pP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95630" y="487045"/>
            <a:ext cx="11160125" cy="646331"/>
          </a:xfrm>
          <a:prstGeom prst="rect">
            <a:avLst/>
          </a:prstGeom>
          <a:noFill/>
        </p:spPr>
        <p:txBody>
          <a:bodyPr wrap="square" lIns="91440" tIns="45720" rIns="91440" bIns="45720" rtlCol="0" anchor="t">
            <a:spAutoFit/>
          </a:bodyPr>
          <a:lstStyle/>
          <a:p>
            <a:pPr marL="0" indent="0" algn="l">
              <a:lnSpc>
                <a:spcPct val="100000"/>
              </a:lnSpc>
              <a:buNone/>
            </a:pPr>
            <a:r>
              <a:rPr lang="en-US" sz="3600" b="1" dirty="0">
                <a:solidFill>
                  <a:srgbClr val="1E46EB"/>
                </a:solidFill>
                <a:latin typeface="MiSans" pitchFamily="34" charset="-122"/>
                <a:ea typeface="MiSans" pitchFamily="34" charset="-122"/>
                <a:cs typeface="MiSans" pitchFamily="34" charset="-120"/>
              </a:rPr>
              <a:t>Unique</a:t>
            </a:r>
            <a:r>
              <a:rPr lang="zh-CN" altLang="en-US" sz="3600" b="1" dirty="0">
                <a:solidFill>
                  <a:srgbClr val="1E46EB"/>
                </a:solidFill>
                <a:latin typeface="MiSans" pitchFamily="34" charset="-122"/>
                <a:ea typeface="MiSans" pitchFamily="34" charset="-122"/>
                <a:cs typeface="MiSans" pitchFamily="34" charset="-120"/>
              </a:rPr>
              <a:t> </a:t>
            </a:r>
            <a:r>
              <a:rPr lang="en-US" altLang="zh-CN" sz="3600" b="1" dirty="0">
                <a:solidFill>
                  <a:srgbClr val="1E46EB"/>
                </a:solidFill>
                <a:latin typeface="MiSans" pitchFamily="34" charset="-122"/>
                <a:ea typeface="MiSans" pitchFamily="34" charset="-122"/>
                <a:cs typeface="MiSans" pitchFamily="34" charset="-120"/>
              </a:rPr>
              <a:t>Selling</a:t>
            </a:r>
            <a:r>
              <a:rPr lang="zh-CN" altLang="en-US" sz="3600" b="1" dirty="0">
                <a:solidFill>
                  <a:srgbClr val="1E46EB"/>
                </a:solidFill>
                <a:latin typeface="MiSans" pitchFamily="34" charset="-122"/>
                <a:ea typeface="MiSans" pitchFamily="34" charset="-122"/>
                <a:cs typeface="MiSans" pitchFamily="34" charset="-120"/>
              </a:rPr>
              <a:t> </a:t>
            </a:r>
            <a:r>
              <a:rPr lang="en-US" altLang="zh-CN" sz="3600" b="1" dirty="0">
                <a:solidFill>
                  <a:srgbClr val="1E46EB"/>
                </a:solidFill>
                <a:latin typeface="MiSans" pitchFamily="34" charset="-122"/>
                <a:ea typeface="MiSans" pitchFamily="34" charset="-122"/>
                <a:cs typeface="MiSans" pitchFamily="34" charset="-120"/>
              </a:rPr>
              <a:t>Proposition</a:t>
            </a:r>
            <a:endParaRPr lang="en-US" sz="1600" dirty="0"/>
          </a:p>
        </p:txBody>
      </p:sp>
      <p:sp>
        <p:nvSpPr>
          <p:cNvPr id="3" name="Shape 1"/>
          <p:cNvSpPr/>
          <p:nvPr/>
        </p:nvSpPr>
        <p:spPr>
          <a:xfrm>
            <a:off x="318" y="6584950"/>
            <a:ext cx="12191365" cy="152400"/>
          </a:xfrm>
          <a:prstGeom prst="rect">
            <a:avLst/>
          </a:prstGeom>
          <a:solidFill>
            <a:srgbClr val="1CA97E"/>
          </a:solidFill>
        </p:spPr>
        <p:txBody>
          <a:bodyPr/>
          <a:lstStyle/>
          <a:p>
            <a:endParaRPr lang="zh-CN" altLang="en-US"/>
          </a:p>
        </p:txBody>
      </p:sp>
      <p:sp>
        <p:nvSpPr>
          <p:cNvPr id="4" name="Text 2"/>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 name="Shape 3"/>
          <p:cNvSpPr/>
          <p:nvPr/>
        </p:nvSpPr>
        <p:spPr>
          <a:xfrm>
            <a:off x="318" y="6705600"/>
            <a:ext cx="12191365" cy="152400"/>
          </a:xfrm>
          <a:prstGeom prst="rect">
            <a:avLst/>
          </a:prstGeom>
          <a:solidFill>
            <a:srgbClr val="1E46EB"/>
          </a:solidFill>
        </p:spPr>
        <p:txBody>
          <a:bodyPr/>
          <a:lstStyle/>
          <a:p>
            <a:endParaRPr lang="zh-CN" altLang="en-US"/>
          </a:p>
        </p:txBody>
      </p:sp>
      <p:sp>
        <p:nvSpPr>
          <p:cNvPr id="6" name="Text 4"/>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Shape 5"/>
          <p:cNvSpPr/>
          <p:nvPr/>
        </p:nvSpPr>
        <p:spPr>
          <a:xfrm>
            <a:off x="0" y="465455"/>
            <a:ext cx="437515" cy="647700"/>
          </a:xfrm>
          <a:prstGeom prst="rect">
            <a:avLst/>
          </a:prstGeom>
          <a:solidFill>
            <a:srgbClr val="1E46EB"/>
          </a:solidFill>
        </p:spPr>
        <p:txBody>
          <a:bodyPr/>
          <a:lstStyle/>
          <a:p>
            <a:endParaRPr lang="zh-CN" altLang="en-US"/>
          </a:p>
        </p:txBody>
      </p:sp>
      <p:sp>
        <p:nvSpPr>
          <p:cNvPr id="8" name="Text 6"/>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 name="Shape 7"/>
          <p:cNvSpPr/>
          <p:nvPr/>
        </p:nvSpPr>
        <p:spPr>
          <a:xfrm>
            <a:off x="488315" y="465455"/>
            <a:ext cx="76200" cy="647700"/>
          </a:xfrm>
          <a:prstGeom prst="rect">
            <a:avLst/>
          </a:prstGeom>
          <a:solidFill>
            <a:srgbClr val="1E46EB"/>
          </a:solidFill>
        </p:spPr>
        <p:txBody>
          <a:bodyPr/>
          <a:lstStyle/>
          <a:p>
            <a:endParaRPr lang="zh-CN" altLang="en-US"/>
          </a:p>
        </p:txBody>
      </p:sp>
      <p:sp>
        <p:nvSpPr>
          <p:cNvPr id="10" name="Text 8"/>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9"/>
          <p:cNvSpPr/>
          <p:nvPr/>
        </p:nvSpPr>
        <p:spPr>
          <a:xfrm>
            <a:off x="1107440" y="1808480"/>
            <a:ext cx="171450" cy="4419600"/>
          </a:xfrm>
          <a:prstGeom prst="rect">
            <a:avLst/>
          </a:prstGeom>
          <a:solidFill>
            <a:srgbClr val="1E46EB"/>
          </a:solidFill>
        </p:spPr>
        <p:txBody>
          <a:bodyPr/>
          <a:lstStyle/>
          <a:p>
            <a:endParaRPr lang="zh-CN" altLang="en-US"/>
          </a:p>
        </p:txBody>
      </p:sp>
      <p:sp>
        <p:nvSpPr>
          <p:cNvPr id="12" name="Text 10"/>
          <p:cNvSpPr/>
          <p:nvPr/>
        </p:nvSpPr>
        <p:spPr>
          <a:xfrm>
            <a:off x="1107440" y="1808480"/>
            <a:ext cx="1714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1"/>
          <p:cNvSpPr/>
          <p:nvPr/>
        </p:nvSpPr>
        <p:spPr>
          <a:xfrm>
            <a:off x="1329690" y="1808480"/>
            <a:ext cx="2990850" cy="4419600"/>
          </a:xfrm>
          <a:prstGeom prst="snip1Rect">
            <a:avLst>
              <a:gd name="adj" fmla="val 11571"/>
            </a:avLst>
          </a:prstGeom>
          <a:solidFill>
            <a:srgbClr val="FFFFFF"/>
          </a:solidFill>
          <a:ln w="19050">
            <a:solidFill>
              <a:srgbClr val="1E46EB"/>
            </a:solidFill>
            <a:prstDash val="solid"/>
          </a:ln>
        </p:spPr>
        <p:txBody>
          <a:bodyPr/>
          <a:lstStyle/>
          <a:p>
            <a:endParaRPr lang="zh-CN" altLang="en-US"/>
          </a:p>
        </p:txBody>
      </p:sp>
      <p:sp>
        <p:nvSpPr>
          <p:cNvPr id="14" name="Text 12"/>
          <p:cNvSpPr/>
          <p:nvPr/>
        </p:nvSpPr>
        <p:spPr>
          <a:xfrm>
            <a:off x="1329690" y="1808480"/>
            <a:ext cx="29908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 name="Shape 13"/>
          <p:cNvSpPr/>
          <p:nvPr/>
        </p:nvSpPr>
        <p:spPr>
          <a:xfrm>
            <a:off x="4796790" y="1808480"/>
            <a:ext cx="171450" cy="4419600"/>
          </a:xfrm>
          <a:prstGeom prst="rect">
            <a:avLst/>
          </a:prstGeom>
          <a:solidFill>
            <a:srgbClr val="1CA97E"/>
          </a:solidFill>
        </p:spPr>
        <p:txBody>
          <a:bodyPr/>
          <a:lstStyle/>
          <a:p>
            <a:endParaRPr lang="zh-CN" altLang="en-US"/>
          </a:p>
        </p:txBody>
      </p:sp>
      <p:sp>
        <p:nvSpPr>
          <p:cNvPr id="16" name="Text 14"/>
          <p:cNvSpPr/>
          <p:nvPr/>
        </p:nvSpPr>
        <p:spPr>
          <a:xfrm>
            <a:off x="4796790" y="1808480"/>
            <a:ext cx="1714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 name="Shape 15"/>
          <p:cNvSpPr/>
          <p:nvPr/>
        </p:nvSpPr>
        <p:spPr>
          <a:xfrm>
            <a:off x="5019040" y="1808480"/>
            <a:ext cx="2990850" cy="4419600"/>
          </a:xfrm>
          <a:prstGeom prst="snip1Rect">
            <a:avLst>
              <a:gd name="adj" fmla="val 11571"/>
            </a:avLst>
          </a:prstGeom>
          <a:solidFill>
            <a:srgbClr val="FFFFFF"/>
          </a:solidFill>
          <a:ln w="19050">
            <a:solidFill>
              <a:srgbClr val="1CA97E"/>
            </a:solidFill>
            <a:prstDash val="solid"/>
          </a:ln>
        </p:spPr>
        <p:txBody>
          <a:bodyPr/>
          <a:lstStyle/>
          <a:p>
            <a:endParaRPr lang="zh-CN" altLang="en-US"/>
          </a:p>
        </p:txBody>
      </p:sp>
      <p:sp>
        <p:nvSpPr>
          <p:cNvPr id="18" name="Text 16"/>
          <p:cNvSpPr/>
          <p:nvPr/>
        </p:nvSpPr>
        <p:spPr>
          <a:xfrm>
            <a:off x="5019040" y="1808480"/>
            <a:ext cx="29908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 name="Shape 17"/>
          <p:cNvSpPr/>
          <p:nvPr/>
        </p:nvSpPr>
        <p:spPr>
          <a:xfrm>
            <a:off x="8486140" y="1808480"/>
            <a:ext cx="171450" cy="4419600"/>
          </a:xfrm>
          <a:prstGeom prst="rect">
            <a:avLst/>
          </a:prstGeom>
          <a:solidFill>
            <a:srgbClr val="1E46EB"/>
          </a:solidFill>
        </p:spPr>
        <p:txBody>
          <a:bodyPr/>
          <a:lstStyle/>
          <a:p>
            <a:endParaRPr lang="zh-CN" altLang="en-US"/>
          </a:p>
        </p:txBody>
      </p:sp>
      <p:sp>
        <p:nvSpPr>
          <p:cNvPr id="20" name="Text 18"/>
          <p:cNvSpPr/>
          <p:nvPr/>
        </p:nvSpPr>
        <p:spPr>
          <a:xfrm>
            <a:off x="8486140" y="1808480"/>
            <a:ext cx="1714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1" name="Shape 19"/>
          <p:cNvSpPr/>
          <p:nvPr/>
        </p:nvSpPr>
        <p:spPr>
          <a:xfrm>
            <a:off x="8708390" y="1808480"/>
            <a:ext cx="2990850" cy="4419600"/>
          </a:xfrm>
          <a:prstGeom prst="snip1Rect">
            <a:avLst>
              <a:gd name="adj" fmla="val 11571"/>
            </a:avLst>
          </a:prstGeom>
          <a:solidFill>
            <a:srgbClr val="FFFFFF"/>
          </a:solidFill>
          <a:ln w="19050">
            <a:solidFill>
              <a:srgbClr val="1E46EB"/>
            </a:solidFill>
            <a:prstDash val="solid"/>
          </a:ln>
        </p:spPr>
        <p:txBody>
          <a:bodyPr/>
          <a:lstStyle/>
          <a:p>
            <a:endParaRPr lang="zh-CN" altLang="en-US"/>
          </a:p>
        </p:txBody>
      </p:sp>
      <p:sp>
        <p:nvSpPr>
          <p:cNvPr id="22" name="Text 20"/>
          <p:cNvSpPr/>
          <p:nvPr/>
        </p:nvSpPr>
        <p:spPr>
          <a:xfrm>
            <a:off x="8708390" y="1808480"/>
            <a:ext cx="29908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3" name="Text 21"/>
          <p:cNvSpPr/>
          <p:nvPr/>
        </p:nvSpPr>
        <p:spPr>
          <a:xfrm>
            <a:off x="1524635" y="2223135"/>
            <a:ext cx="2631440" cy="400110"/>
          </a:xfrm>
          <a:prstGeom prst="rect">
            <a:avLst/>
          </a:prstGeom>
          <a:noFill/>
        </p:spPr>
        <p:txBody>
          <a:bodyPr wrap="square" lIns="91440" tIns="45720" rIns="91440" bIns="45720" rtlCol="0" anchor="t">
            <a:spAutoFit/>
          </a:bodyPr>
          <a:lstStyle/>
          <a:p>
            <a:pPr algn="just"/>
            <a:r>
              <a:rPr lang="en-US" altLang="zh-CN" sz="2000" b="1" dirty="0">
                <a:solidFill>
                  <a:srgbClr val="000000"/>
                </a:solidFill>
                <a:latin typeface="Times New Roman" panose="02020603050405020304" pitchFamily="18" charset="0"/>
                <a:ea typeface="MiSans" pitchFamily="34" charset="-122"/>
                <a:cs typeface="Times New Roman" panose="02020603050405020304" pitchFamily="18" charset="0"/>
              </a:rPr>
              <a:t>Convenience</a:t>
            </a:r>
            <a:endParaRPr lang="en-US" altLang="zh-CN" sz="1600" dirty="0">
              <a:latin typeface="Times New Roman" panose="02020603050405020304" pitchFamily="18" charset="0"/>
              <a:cs typeface="Times New Roman" panose="02020603050405020304" pitchFamily="18" charset="0"/>
            </a:endParaRPr>
          </a:p>
        </p:txBody>
      </p:sp>
      <p:sp>
        <p:nvSpPr>
          <p:cNvPr id="24" name="Text 22"/>
          <p:cNvSpPr/>
          <p:nvPr/>
        </p:nvSpPr>
        <p:spPr>
          <a:xfrm>
            <a:off x="1524635" y="2623245"/>
            <a:ext cx="2631440" cy="3189206"/>
          </a:xfrm>
          <a:prstGeom prst="rect">
            <a:avLst/>
          </a:prstGeom>
          <a:noFill/>
        </p:spPr>
        <p:txBody>
          <a:bodyPr wrap="square" lIns="91440" tIns="45720" rIns="91440" bIns="45720" rtlCol="0" anchor="t">
            <a:spAutoFit/>
          </a:bodyPr>
          <a:lstStyle/>
          <a:p>
            <a:pPr algn="just">
              <a:lnSpc>
                <a:spcPct val="130000"/>
              </a:lnSpc>
            </a:pPr>
            <a:r>
              <a:rPr lang="en-US" altLang="zh-CN" sz="1200" dirty="0">
                <a:solidFill>
                  <a:srgbClr val="000000"/>
                </a:solidFill>
                <a:latin typeface="Times New Roman" panose="02020603050405020304" pitchFamily="18" charset="0"/>
                <a:ea typeface="MiSans" pitchFamily="34" charset="-122"/>
                <a:cs typeface="Times New Roman" panose="02020603050405020304" pitchFamily="18" charset="0"/>
              </a:rPr>
              <a:t>The complex process of traditional AI graphing is extremely compressed on </a:t>
            </a:r>
            <a:r>
              <a:rPr lang="en-US" altLang="zh-CN" sz="12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altLang="zh-CN" sz="1200" dirty="0">
                <a:solidFill>
                  <a:srgbClr val="000000"/>
                </a:solidFill>
                <a:latin typeface="Times New Roman" panose="02020603050405020304" pitchFamily="18" charset="0"/>
                <a:ea typeface="MiSans" pitchFamily="34" charset="-122"/>
                <a:cs typeface="Times New Roman" panose="02020603050405020304" pitchFamily="18" charset="0"/>
              </a:rPr>
              <a:t>, forming an intuitive linear operation. "One-finger Mask" : Use your finger to paint out the area you want to edit. It's intuitive and in line with the usage intuition of mobile devices.</a:t>
            </a:r>
          </a:p>
          <a:p>
            <a:pPr algn="just">
              <a:lnSpc>
                <a:spcPct val="130000"/>
              </a:lnSpc>
            </a:pPr>
            <a:r>
              <a:rPr lang="en-US" altLang="zh-CN" sz="1200" dirty="0">
                <a:solidFill>
                  <a:srgbClr val="000000"/>
                </a:solidFill>
                <a:latin typeface="Times New Roman" panose="02020603050405020304" pitchFamily="18" charset="0"/>
                <a:ea typeface="MiSans" pitchFamily="34" charset="-122"/>
                <a:cs typeface="Times New Roman" panose="02020603050405020304" pitchFamily="18" charset="0"/>
              </a:rPr>
              <a:t>"One-click Workflow" : For the three high-frequency scenarios of style transfer, avatar restoration, and e-commerce image matting, it comes with pre-optimized templates.</a:t>
            </a:r>
            <a:endParaRPr lang="en-US" sz="1200" dirty="0">
              <a:latin typeface="Times New Roman" panose="02020603050405020304" pitchFamily="18" charset="0"/>
              <a:cs typeface="Times New Roman" panose="02020603050405020304" pitchFamily="18" charset="0"/>
            </a:endParaRPr>
          </a:p>
        </p:txBody>
      </p:sp>
      <p:sp>
        <p:nvSpPr>
          <p:cNvPr id="25" name="Text 23"/>
          <p:cNvSpPr/>
          <p:nvPr/>
        </p:nvSpPr>
        <p:spPr>
          <a:xfrm>
            <a:off x="5213985" y="2223135"/>
            <a:ext cx="2631440" cy="400110"/>
          </a:xfrm>
          <a:prstGeom prst="rect">
            <a:avLst/>
          </a:prstGeom>
          <a:noFill/>
        </p:spPr>
        <p:txBody>
          <a:bodyPr wrap="square" lIns="91440" tIns="45720" rIns="91440" bIns="45720" rtlCol="0" anchor="t">
            <a:spAutoFit/>
          </a:bodyPr>
          <a:lstStyle/>
          <a:p>
            <a:pPr algn="just"/>
            <a:r>
              <a:rPr lang="en-US" sz="2000" b="1" dirty="0">
                <a:solidFill>
                  <a:srgbClr val="000000"/>
                </a:solidFill>
                <a:latin typeface="Times New Roman" panose="02020603050405020304" pitchFamily="18" charset="0"/>
                <a:ea typeface="MiSans" pitchFamily="34" charset="-122"/>
                <a:cs typeface="Times New Roman" panose="02020603050405020304" pitchFamily="18" charset="0"/>
              </a:rPr>
              <a:t>Mobile device features</a:t>
            </a:r>
            <a:endParaRPr lang="en-US" sz="1600" dirty="0">
              <a:latin typeface="Times New Roman" panose="02020603050405020304" pitchFamily="18" charset="0"/>
              <a:cs typeface="Times New Roman" panose="02020603050405020304" pitchFamily="18" charset="0"/>
            </a:endParaRPr>
          </a:p>
        </p:txBody>
      </p:sp>
      <p:sp>
        <p:nvSpPr>
          <p:cNvPr id="26" name="Text 24"/>
          <p:cNvSpPr/>
          <p:nvPr/>
        </p:nvSpPr>
        <p:spPr>
          <a:xfrm>
            <a:off x="5198745" y="2623245"/>
            <a:ext cx="2631440" cy="1988878"/>
          </a:xfrm>
          <a:prstGeom prst="rect">
            <a:avLst/>
          </a:prstGeom>
          <a:noFill/>
        </p:spPr>
        <p:txBody>
          <a:bodyPr wrap="square" lIns="91440" tIns="45720" rIns="91440" bIns="45720" rtlCol="0" anchor="t">
            <a:spAutoFit/>
          </a:bodyPr>
          <a:lstStyle/>
          <a:p>
            <a:pPr algn="just">
              <a:lnSpc>
                <a:spcPct val="130000"/>
              </a:lnSpc>
            </a:pPr>
            <a:r>
              <a:rPr lang="en-US" sz="1200" dirty="0">
                <a:solidFill>
                  <a:srgbClr val="000000"/>
                </a:solidFill>
                <a:latin typeface="Times New Roman" panose="02020603050405020304" pitchFamily="18" charset="0"/>
                <a:ea typeface="MiSans" pitchFamily="34" charset="-122"/>
                <a:cs typeface="Times New Roman" panose="02020603050405020304" pitchFamily="18" charset="0"/>
              </a:rPr>
              <a:t>On mobile devices, a complete closed loop from shooting to export can be achieved, replacing </a:t>
            </a:r>
            <a:r>
              <a:rPr lang="en-US" sz="1200" dirty="0" err="1">
                <a:solidFill>
                  <a:srgbClr val="000000"/>
                </a:solidFill>
                <a:latin typeface="Times New Roman" panose="02020603050405020304" pitchFamily="18" charset="0"/>
                <a:ea typeface="MiSans" pitchFamily="34" charset="-122"/>
                <a:cs typeface="Times New Roman" panose="02020603050405020304" pitchFamily="18" charset="0"/>
              </a:rPr>
              <a:t>guguessing</a:t>
            </a:r>
            <a:r>
              <a:rPr lang="en-US" sz="1200" dirty="0">
                <a:solidFill>
                  <a:srgbClr val="000000"/>
                </a:solidFill>
                <a:latin typeface="Times New Roman" panose="02020603050405020304" pitchFamily="18" charset="0"/>
                <a:ea typeface="MiSans" pitchFamily="34" charset="-122"/>
                <a:cs typeface="Times New Roman" panose="02020603050405020304" pitchFamily="18" charset="0"/>
              </a:rPr>
              <a:t> with intuitive touch masks to enable precise local editing. Automatically enhance prompt words by leveraging the real-time context of the device (location, time, lighting).</a:t>
            </a:r>
            <a:endParaRPr lang="en-US" sz="1200" dirty="0">
              <a:latin typeface="Times New Roman" panose="02020603050405020304" pitchFamily="18" charset="0"/>
              <a:cs typeface="Times New Roman" panose="02020603050405020304" pitchFamily="18" charset="0"/>
            </a:endParaRPr>
          </a:p>
        </p:txBody>
      </p:sp>
      <p:sp>
        <p:nvSpPr>
          <p:cNvPr id="27" name="Text 25"/>
          <p:cNvSpPr/>
          <p:nvPr/>
        </p:nvSpPr>
        <p:spPr>
          <a:xfrm>
            <a:off x="8945479" y="1955817"/>
            <a:ext cx="2589296" cy="707886"/>
          </a:xfrm>
          <a:prstGeom prst="rect">
            <a:avLst/>
          </a:prstGeom>
          <a:noFill/>
        </p:spPr>
        <p:txBody>
          <a:bodyPr wrap="square" lIns="91440" tIns="45720" rIns="91440" bIns="45720" rtlCol="0" anchor="t">
            <a:spAutoFit/>
          </a:bodyPr>
          <a:lstStyle/>
          <a:p>
            <a:pPr algn="just"/>
            <a:r>
              <a:rPr lang="en-US" altLang="zh-CN" sz="2000" b="1" dirty="0">
                <a:solidFill>
                  <a:srgbClr val="000000"/>
                </a:solidFill>
                <a:latin typeface="Times New Roman" panose="02020603050405020304" pitchFamily="18" charset="0"/>
                <a:ea typeface="MiSans" pitchFamily="34" charset="-122"/>
                <a:cs typeface="Times New Roman" panose="02020603050405020304" pitchFamily="18" charset="0"/>
              </a:rPr>
              <a:t>Offline worry-free operation</a:t>
            </a:r>
            <a:endParaRPr lang="zh-CN" altLang="en-US" sz="2000" b="1" dirty="0">
              <a:solidFill>
                <a:srgbClr val="000000"/>
              </a:solidFill>
              <a:latin typeface="Times New Roman" panose="02020603050405020304" pitchFamily="18" charset="0"/>
              <a:ea typeface="MiSans" pitchFamily="34" charset="-122"/>
              <a:cs typeface="Times New Roman" panose="02020603050405020304" pitchFamily="18" charset="0"/>
            </a:endParaRPr>
          </a:p>
        </p:txBody>
      </p:sp>
      <p:sp>
        <p:nvSpPr>
          <p:cNvPr id="28" name="Text 26"/>
          <p:cNvSpPr/>
          <p:nvPr/>
        </p:nvSpPr>
        <p:spPr>
          <a:xfrm>
            <a:off x="8888095" y="2623245"/>
            <a:ext cx="2631440" cy="788549"/>
          </a:xfrm>
          <a:prstGeom prst="rect">
            <a:avLst/>
          </a:prstGeom>
          <a:noFill/>
        </p:spPr>
        <p:txBody>
          <a:bodyPr wrap="square" lIns="91440" tIns="45720" rIns="91440" bIns="45720" rtlCol="0" anchor="t">
            <a:spAutoFit/>
          </a:bodyPr>
          <a:lstStyle/>
          <a:p>
            <a:pPr algn="just">
              <a:lnSpc>
                <a:spcPct val="130000"/>
              </a:lnSpc>
            </a:pPr>
            <a:r>
              <a:rPr lang="en-US" altLang="zh-CN" sz="1200" dirty="0">
                <a:solidFill>
                  <a:srgbClr val="000000"/>
                </a:solidFill>
                <a:latin typeface="Times New Roman" panose="02020603050405020304" pitchFamily="18" charset="0"/>
                <a:ea typeface="MiSans" pitchFamily="34" charset="-122"/>
                <a:cs typeface="Times New Roman" panose="02020603050405020304" pitchFamily="18" charset="0"/>
              </a:rPr>
              <a:t>Never lose progress. Our robust task engine ensures that your work can continue even when offline.</a:t>
            </a:r>
            <a:endParaRPr lang="en-US" sz="1200" dirty="0">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95630" y="487045"/>
            <a:ext cx="11160125" cy="646331"/>
          </a:xfrm>
          <a:prstGeom prst="rect">
            <a:avLst/>
          </a:prstGeom>
          <a:noFill/>
        </p:spPr>
        <p:txBody>
          <a:bodyPr wrap="square" lIns="91440" tIns="45720" rIns="91440" bIns="45720" rtlCol="0" anchor="t">
            <a:spAutoFit/>
          </a:bodyPr>
          <a:lstStyle/>
          <a:p>
            <a:pPr marL="0" indent="0" algn="l">
              <a:lnSpc>
                <a:spcPct val="100000"/>
              </a:lnSpc>
              <a:buNone/>
            </a:pPr>
            <a:r>
              <a:rPr lang="en-US" sz="3600" b="1" dirty="0">
                <a:solidFill>
                  <a:srgbClr val="1E46EB"/>
                </a:solidFill>
                <a:latin typeface="MiSans" pitchFamily="34" charset="-122"/>
                <a:ea typeface="MiSans" pitchFamily="34" charset="-122"/>
                <a:cs typeface="MiSans" pitchFamily="34" charset="-120"/>
              </a:rPr>
              <a:t>Marketing</a:t>
            </a:r>
            <a:r>
              <a:rPr lang="zh-CN" altLang="en-US" sz="3600" b="1" dirty="0">
                <a:solidFill>
                  <a:srgbClr val="1E46EB"/>
                </a:solidFill>
                <a:latin typeface="MiSans" pitchFamily="34" charset="-122"/>
                <a:ea typeface="MiSans" pitchFamily="34" charset="-122"/>
                <a:cs typeface="MiSans" pitchFamily="34" charset="-120"/>
              </a:rPr>
              <a:t> </a:t>
            </a:r>
            <a:r>
              <a:rPr lang="en-US" altLang="zh-CN" sz="3600" b="1" dirty="0">
                <a:solidFill>
                  <a:srgbClr val="1E46EB"/>
                </a:solidFill>
                <a:latin typeface="MiSans" pitchFamily="34" charset="-122"/>
                <a:ea typeface="MiSans" pitchFamily="34" charset="-122"/>
                <a:cs typeface="MiSans" pitchFamily="34" charset="-120"/>
              </a:rPr>
              <a:t>Channel</a:t>
            </a:r>
            <a:endParaRPr lang="en-US" sz="1600" dirty="0"/>
          </a:p>
        </p:txBody>
      </p:sp>
      <p:sp>
        <p:nvSpPr>
          <p:cNvPr id="3" name="Shape 1"/>
          <p:cNvSpPr/>
          <p:nvPr/>
        </p:nvSpPr>
        <p:spPr>
          <a:xfrm>
            <a:off x="318" y="6584950"/>
            <a:ext cx="12191365" cy="152400"/>
          </a:xfrm>
          <a:prstGeom prst="rect">
            <a:avLst/>
          </a:prstGeom>
          <a:solidFill>
            <a:srgbClr val="1CA97E"/>
          </a:solidFill>
        </p:spPr>
        <p:txBody>
          <a:bodyPr/>
          <a:lstStyle/>
          <a:p>
            <a:endParaRPr lang="zh-CN" altLang="en-US"/>
          </a:p>
        </p:txBody>
      </p:sp>
      <p:sp>
        <p:nvSpPr>
          <p:cNvPr id="4" name="Text 2"/>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 name="Shape 3"/>
          <p:cNvSpPr/>
          <p:nvPr/>
        </p:nvSpPr>
        <p:spPr>
          <a:xfrm>
            <a:off x="318" y="6705600"/>
            <a:ext cx="12191365" cy="152400"/>
          </a:xfrm>
          <a:prstGeom prst="rect">
            <a:avLst/>
          </a:prstGeom>
          <a:solidFill>
            <a:srgbClr val="1E46EB"/>
          </a:solidFill>
        </p:spPr>
        <p:txBody>
          <a:bodyPr/>
          <a:lstStyle/>
          <a:p>
            <a:endParaRPr lang="zh-CN" altLang="en-US"/>
          </a:p>
        </p:txBody>
      </p:sp>
      <p:sp>
        <p:nvSpPr>
          <p:cNvPr id="6" name="Text 4"/>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Shape 5"/>
          <p:cNvSpPr/>
          <p:nvPr/>
        </p:nvSpPr>
        <p:spPr>
          <a:xfrm>
            <a:off x="0" y="465455"/>
            <a:ext cx="437515" cy="647700"/>
          </a:xfrm>
          <a:prstGeom prst="rect">
            <a:avLst/>
          </a:prstGeom>
          <a:solidFill>
            <a:srgbClr val="1E46EB"/>
          </a:solidFill>
        </p:spPr>
        <p:txBody>
          <a:bodyPr/>
          <a:lstStyle/>
          <a:p>
            <a:endParaRPr lang="zh-CN" altLang="en-US"/>
          </a:p>
        </p:txBody>
      </p:sp>
      <p:sp>
        <p:nvSpPr>
          <p:cNvPr id="8" name="Text 6"/>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 name="Shape 7"/>
          <p:cNvSpPr/>
          <p:nvPr/>
        </p:nvSpPr>
        <p:spPr>
          <a:xfrm>
            <a:off x="488315" y="465455"/>
            <a:ext cx="76200" cy="647700"/>
          </a:xfrm>
          <a:prstGeom prst="rect">
            <a:avLst/>
          </a:prstGeom>
          <a:solidFill>
            <a:srgbClr val="1E46EB"/>
          </a:solidFill>
        </p:spPr>
        <p:txBody>
          <a:bodyPr/>
          <a:lstStyle/>
          <a:p>
            <a:endParaRPr lang="zh-CN" altLang="en-US"/>
          </a:p>
        </p:txBody>
      </p:sp>
      <p:sp>
        <p:nvSpPr>
          <p:cNvPr id="10" name="Text 8"/>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9"/>
          <p:cNvSpPr/>
          <p:nvPr/>
        </p:nvSpPr>
        <p:spPr>
          <a:xfrm>
            <a:off x="1107440" y="1808480"/>
            <a:ext cx="171450" cy="4419600"/>
          </a:xfrm>
          <a:prstGeom prst="rect">
            <a:avLst/>
          </a:prstGeom>
          <a:solidFill>
            <a:srgbClr val="1E46EB"/>
          </a:solidFill>
        </p:spPr>
        <p:txBody>
          <a:bodyPr/>
          <a:lstStyle/>
          <a:p>
            <a:endParaRPr lang="zh-CN" altLang="en-US"/>
          </a:p>
        </p:txBody>
      </p:sp>
      <p:sp>
        <p:nvSpPr>
          <p:cNvPr id="12" name="Text 10"/>
          <p:cNvSpPr/>
          <p:nvPr/>
        </p:nvSpPr>
        <p:spPr>
          <a:xfrm>
            <a:off x="1107440" y="1808480"/>
            <a:ext cx="1714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1"/>
          <p:cNvSpPr/>
          <p:nvPr/>
        </p:nvSpPr>
        <p:spPr>
          <a:xfrm>
            <a:off x="1329690" y="1808480"/>
            <a:ext cx="2990850" cy="4419600"/>
          </a:xfrm>
          <a:prstGeom prst="snip1Rect">
            <a:avLst>
              <a:gd name="adj" fmla="val 11571"/>
            </a:avLst>
          </a:prstGeom>
          <a:solidFill>
            <a:srgbClr val="FFFFFF"/>
          </a:solidFill>
          <a:ln w="19050">
            <a:solidFill>
              <a:srgbClr val="1E46EB"/>
            </a:solidFill>
            <a:prstDash val="solid"/>
          </a:ln>
        </p:spPr>
        <p:txBody>
          <a:bodyPr/>
          <a:lstStyle/>
          <a:p>
            <a:endParaRPr lang="zh-CN" altLang="en-US"/>
          </a:p>
        </p:txBody>
      </p:sp>
      <p:sp>
        <p:nvSpPr>
          <p:cNvPr id="14" name="Text 12"/>
          <p:cNvSpPr/>
          <p:nvPr/>
        </p:nvSpPr>
        <p:spPr>
          <a:xfrm>
            <a:off x="1329690" y="1808480"/>
            <a:ext cx="29908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 name="Shape 13"/>
          <p:cNvSpPr/>
          <p:nvPr/>
        </p:nvSpPr>
        <p:spPr>
          <a:xfrm>
            <a:off x="4796790" y="1808480"/>
            <a:ext cx="171450" cy="4419600"/>
          </a:xfrm>
          <a:prstGeom prst="rect">
            <a:avLst/>
          </a:prstGeom>
          <a:solidFill>
            <a:srgbClr val="1CA97E"/>
          </a:solidFill>
        </p:spPr>
        <p:txBody>
          <a:bodyPr/>
          <a:lstStyle/>
          <a:p>
            <a:endParaRPr lang="zh-CN" altLang="en-US"/>
          </a:p>
        </p:txBody>
      </p:sp>
      <p:sp>
        <p:nvSpPr>
          <p:cNvPr id="16" name="Text 14"/>
          <p:cNvSpPr/>
          <p:nvPr/>
        </p:nvSpPr>
        <p:spPr>
          <a:xfrm>
            <a:off x="4796790" y="1808480"/>
            <a:ext cx="1714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 name="Shape 15"/>
          <p:cNvSpPr/>
          <p:nvPr/>
        </p:nvSpPr>
        <p:spPr>
          <a:xfrm>
            <a:off x="5019040" y="1808480"/>
            <a:ext cx="2990850" cy="4419600"/>
          </a:xfrm>
          <a:prstGeom prst="snip1Rect">
            <a:avLst>
              <a:gd name="adj" fmla="val 11571"/>
            </a:avLst>
          </a:prstGeom>
          <a:solidFill>
            <a:srgbClr val="FFFFFF"/>
          </a:solidFill>
          <a:ln w="19050">
            <a:solidFill>
              <a:srgbClr val="1CA97E"/>
            </a:solidFill>
            <a:prstDash val="solid"/>
          </a:ln>
        </p:spPr>
        <p:txBody>
          <a:bodyPr/>
          <a:lstStyle/>
          <a:p>
            <a:endParaRPr lang="zh-CN" altLang="en-US"/>
          </a:p>
        </p:txBody>
      </p:sp>
      <p:sp>
        <p:nvSpPr>
          <p:cNvPr id="18" name="Text 16"/>
          <p:cNvSpPr/>
          <p:nvPr/>
        </p:nvSpPr>
        <p:spPr>
          <a:xfrm>
            <a:off x="5019040" y="1808480"/>
            <a:ext cx="29908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 name="Shape 17"/>
          <p:cNvSpPr/>
          <p:nvPr/>
        </p:nvSpPr>
        <p:spPr>
          <a:xfrm>
            <a:off x="8486140" y="1808480"/>
            <a:ext cx="171450" cy="4419600"/>
          </a:xfrm>
          <a:prstGeom prst="rect">
            <a:avLst/>
          </a:prstGeom>
          <a:solidFill>
            <a:srgbClr val="1E46EB"/>
          </a:solidFill>
        </p:spPr>
        <p:txBody>
          <a:bodyPr/>
          <a:lstStyle/>
          <a:p>
            <a:endParaRPr lang="zh-CN" altLang="en-US"/>
          </a:p>
        </p:txBody>
      </p:sp>
      <p:sp>
        <p:nvSpPr>
          <p:cNvPr id="20" name="Text 18"/>
          <p:cNvSpPr/>
          <p:nvPr/>
        </p:nvSpPr>
        <p:spPr>
          <a:xfrm>
            <a:off x="8486140" y="1808480"/>
            <a:ext cx="1714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1" name="Shape 19"/>
          <p:cNvSpPr/>
          <p:nvPr/>
        </p:nvSpPr>
        <p:spPr>
          <a:xfrm>
            <a:off x="8708390" y="1808480"/>
            <a:ext cx="2990850" cy="4419600"/>
          </a:xfrm>
          <a:prstGeom prst="snip1Rect">
            <a:avLst>
              <a:gd name="adj" fmla="val 11571"/>
            </a:avLst>
          </a:prstGeom>
          <a:solidFill>
            <a:srgbClr val="FFFFFF"/>
          </a:solidFill>
          <a:ln w="19050">
            <a:solidFill>
              <a:srgbClr val="1E46EB"/>
            </a:solidFill>
            <a:prstDash val="solid"/>
          </a:ln>
        </p:spPr>
        <p:txBody>
          <a:bodyPr/>
          <a:lstStyle/>
          <a:p>
            <a:endParaRPr lang="zh-CN" altLang="en-US"/>
          </a:p>
        </p:txBody>
      </p:sp>
      <p:sp>
        <p:nvSpPr>
          <p:cNvPr id="22" name="Text 20"/>
          <p:cNvSpPr/>
          <p:nvPr/>
        </p:nvSpPr>
        <p:spPr>
          <a:xfrm>
            <a:off x="8708390" y="1808480"/>
            <a:ext cx="2990850" cy="44196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3" name="Text 21"/>
          <p:cNvSpPr/>
          <p:nvPr/>
        </p:nvSpPr>
        <p:spPr>
          <a:xfrm>
            <a:off x="1524635" y="2223135"/>
            <a:ext cx="2631440" cy="400110"/>
          </a:xfrm>
          <a:prstGeom prst="rect">
            <a:avLst/>
          </a:prstGeom>
          <a:noFill/>
        </p:spPr>
        <p:txBody>
          <a:bodyPr wrap="square" lIns="91440" tIns="45720" rIns="91440" bIns="45720" rtlCol="0" anchor="t">
            <a:spAutoFit/>
          </a:bodyPr>
          <a:lstStyle/>
          <a:p>
            <a:pPr algn="just"/>
            <a:r>
              <a:rPr lang="en-US" sz="2000" b="1" dirty="0">
                <a:solidFill>
                  <a:srgbClr val="000000"/>
                </a:solidFill>
                <a:latin typeface="MiSans" pitchFamily="34" charset="-122"/>
                <a:ea typeface="MiSans" pitchFamily="34" charset="-122"/>
                <a:cs typeface="MiSans" pitchFamily="34" charset="-120"/>
              </a:rPr>
              <a:t>Short video Media</a:t>
            </a:r>
          </a:p>
        </p:txBody>
      </p:sp>
      <p:sp>
        <p:nvSpPr>
          <p:cNvPr id="24" name="Text 22"/>
          <p:cNvSpPr/>
          <p:nvPr/>
        </p:nvSpPr>
        <p:spPr>
          <a:xfrm>
            <a:off x="1524635" y="3034665"/>
            <a:ext cx="2631440" cy="2585067"/>
          </a:xfrm>
          <a:prstGeom prst="rect">
            <a:avLst/>
          </a:prstGeom>
          <a:noFill/>
        </p:spPr>
        <p:txBody>
          <a:bodyPr wrap="square" lIns="91440" tIns="45720" rIns="91440" bIns="45720" rtlCol="0" anchor="t">
            <a:spAutoFit/>
          </a:bodyPr>
          <a:lstStyle/>
          <a:p>
            <a:pPr algn="just">
              <a:lnSpc>
                <a:spcPct val="130000"/>
              </a:lnSpc>
            </a:pP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releases strong contrast short videos such as "Background removal in 3 seconds" on Douyin and </a:t>
            </a: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Xiaohongshu</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highlighting the before-and-after contrast to attract users' attention and direct traffic to the app store, achieving efficient traffic diversion.</a:t>
            </a:r>
            <a:endParaRPr lang="en-US" sz="1400" dirty="0">
              <a:latin typeface="Times New Roman" panose="02020603050405020304" pitchFamily="18" charset="0"/>
              <a:cs typeface="Times New Roman" panose="02020603050405020304" pitchFamily="18" charset="0"/>
            </a:endParaRPr>
          </a:p>
        </p:txBody>
      </p:sp>
      <p:sp>
        <p:nvSpPr>
          <p:cNvPr id="25" name="Text 23"/>
          <p:cNvSpPr/>
          <p:nvPr/>
        </p:nvSpPr>
        <p:spPr>
          <a:xfrm>
            <a:off x="5101272" y="2223135"/>
            <a:ext cx="2826385" cy="707886"/>
          </a:xfrm>
          <a:prstGeom prst="rect">
            <a:avLst/>
          </a:prstGeom>
          <a:noFill/>
        </p:spPr>
        <p:txBody>
          <a:bodyPr wrap="square" lIns="91440" tIns="45720" rIns="91440" bIns="45720" rtlCol="0" anchor="t">
            <a:spAutoFit/>
          </a:bodyPr>
          <a:lstStyle/>
          <a:p>
            <a:pPr algn="just"/>
            <a:r>
              <a:rPr lang="en-US" sz="2000" b="1" dirty="0" err="1">
                <a:solidFill>
                  <a:srgbClr val="000000"/>
                </a:solidFill>
                <a:latin typeface="MiSans" pitchFamily="34" charset="-122"/>
                <a:ea typeface="MiSans" pitchFamily="34" charset="-122"/>
                <a:cs typeface="MiSans" pitchFamily="34" charset="-120"/>
              </a:rPr>
              <a:t>Bilibili</a:t>
            </a:r>
            <a:r>
              <a:rPr lang="en-US" sz="2000" b="1" dirty="0">
                <a:solidFill>
                  <a:srgbClr val="000000"/>
                </a:solidFill>
                <a:latin typeface="MiSans" pitchFamily="34" charset="-122"/>
                <a:ea typeface="MiSans" pitchFamily="34" charset="-122"/>
                <a:cs typeface="MiSans" pitchFamily="34" charset="-120"/>
              </a:rPr>
              <a:t> tutorials and long articles on </a:t>
            </a:r>
            <a:r>
              <a:rPr lang="en-US" sz="2000" b="1" dirty="0" err="1">
                <a:solidFill>
                  <a:srgbClr val="000000"/>
                </a:solidFill>
                <a:latin typeface="MiSans" pitchFamily="34" charset="-122"/>
                <a:ea typeface="MiSans" pitchFamily="34" charset="-122"/>
                <a:cs typeface="MiSans" pitchFamily="34" charset="-120"/>
              </a:rPr>
              <a:t>Zhihu</a:t>
            </a:r>
            <a:endParaRPr lang="en-US" sz="1600" dirty="0"/>
          </a:p>
        </p:txBody>
      </p:sp>
      <p:sp>
        <p:nvSpPr>
          <p:cNvPr id="26" name="Text 24"/>
          <p:cNvSpPr/>
          <p:nvPr/>
        </p:nvSpPr>
        <p:spPr>
          <a:xfrm>
            <a:off x="5213985" y="3034665"/>
            <a:ext cx="2631440" cy="1744837"/>
          </a:xfrm>
          <a:prstGeom prst="rect">
            <a:avLst/>
          </a:prstGeom>
          <a:noFill/>
        </p:spPr>
        <p:txBody>
          <a:bodyPr wrap="square" lIns="91440" tIns="45720" rIns="91440" bIns="45720" rtlCol="0" anchor="t">
            <a:spAutoFit/>
          </a:bodyPr>
          <a:lstStyle/>
          <a:p>
            <a:pPr algn="just">
              <a:lnSpc>
                <a:spcPct val="130000"/>
              </a:lnSpc>
            </a:pP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has launched a series of tutorials on </a:t>
            </a: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Bilibili</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to enhance professionalism. Publish technical long articles on </a:t>
            </a: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Zhihu</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occupy the keyword "mobile AI", and enhance brand influence.</a:t>
            </a:r>
            <a:endParaRPr lang="en-US" sz="1400" dirty="0">
              <a:latin typeface="Times New Roman" panose="02020603050405020304" pitchFamily="18" charset="0"/>
              <a:cs typeface="Times New Roman" panose="02020603050405020304" pitchFamily="18" charset="0"/>
            </a:endParaRPr>
          </a:p>
        </p:txBody>
      </p:sp>
      <p:sp>
        <p:nvSpPr>
          <p:cNvPr id="27" name="Text 25"/>
          <p:cNvSpPr/>
          <p:nvPr/>
        </p:nvSpPr>
        <p:spPr>
          <a:xfrm>
            <a:off x="8903335" y="2223135"/>
            <a:ext cx="2631440" cy="707886"/>
          </a:xfrm>
          <a:prstGeom prst="rect">
            <a:avLst/>
          </a:prstGeom>
          <a:noFill/>
        </p:spPr>
        <p:txBody>
          <a:bodyPr wrap="square" lIns="91440" tIns="45720" rIns="91440" bIns="45720" rtlCol="0" anchor="t">
            <a:spAutoFit/>
          </a:bodyPr>
          <a:lstStyle/>
          <a:p>
            <a:pPr algn="just"/>
            <a:r>
              <a:rPr lang="en-US" sz="2000" b="1" dirty="0">
                <a:solidFill>
                  <a:srgbClr val="000000"/>
                </a:solidFill>
                <a:latin typeface="MiSans" pitchFamily="34" charset="-122"/>
                <a:ea typeface="MiSans" pitchFamily="34" charset="-122"/>
                <a:cs typeface="MiSans" pitchFamily="34" charset="-120"/>
              </a:rPr>
              <a:t>Channel conversion tracking</a:t>
            </a:r>
            <a:endParaRPr lang="en-US" sz="1600" dirty="0"/>
          </a:p>
        </p:txBody>
      </p:sp>
      <p:sp>
        <p:nvSpPr>
          <p:cNvPr id="28" name="Text 26"/>
          <p:cNvSpPr/>
          <p:nvPr/>
        </p:nvSpPr>
        <p:spPr>
          <a:xfrm>
            <a:off x="8903335" y="3034665"/>
            <a:ext cx="2631440" cy="2024913"/>
          </a:xfrm>
          <a:prstGeom prst="rect">
            <a:avLst/>
          </a:prstGeom>
          <a:noFill/>
        </p:spPr>
        <p:txBody>
          <a:bodyPr wrap="square" lIns="91440" tIns="45720" rIns="91440" bIns="45720" rtlCol="0" anchor="t">
            <a:spAutoFit/>
          </a:bodyPr>
          <a:lstStyle/>
          <a:p>
            <a:pPr algn="just">
              <a:lnSpc>
                <a:spcPct val="130000"/>
              </a:lnSpc>
            </a:pP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By tracking the conversion rates of different channels and focusing on the platforms with the highest traffic, we ensure the efficient use of marketing resources and enhance the efficiency of user acquisition.</a:t>
            </a:r>
            <a:endParaRPr lang="en-US" sz="1400" dirty="0">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9-04-17:02:52-d2slbf61bb2p4onbqkj0.png"/>
          <p:cNvPicPr>
            <a:picLocks noChangeAspect="1"/>
          </p:cNvPicPr>
          <p:nvPr/>
        </p:nvPicPr>
        <p:blipFill>
          <a:blip r:embed="rId3"/>
          <a:srcRect l="13" r="13"/>
          <a:stretch>
            <a:fillRect/>
          </a:stretch>
        </p:blipFill>
        <p:spPr>
          <a:xfrm>
            <a:off x="-635" y="0"/>
            <a:ext cx="12207240" cy="6832600"/>
          </a:xfrm>
          <a:prstGeom prst="rect">
            <a:avLst/>
          </a:prstGeom>
        </p:spPr>
      </p:pic>
      <p:sp>
        <p:nvSpPr>
          <p:cNvPr id="3" name="Shape 0"/>
          <p:cNvSpPr/>
          <p:nvPr/>
        </p:nvSpPr>
        <p:spPr>
          <a:xfrm>
            <a:off x="318" y="6584950"/>
            <a:ext cx="12191365" cy="152400"/>
          </a:xfrm>
          <a:prstGeom prst="rect">
            <a:avLst/>
          </a:prstGeom>
          <a:solidFill>
            <a:srgbClr val="1CA97E"/>
          </a:solidFill>
        </p:spPr>
        <p:txBody>
          <a:bodyPr/>
          <a:lstStyle/>
          <a:p>
            <a:endParaRPr lang="zh-CN" altLang="en-US"/>
          </a:p>
        </p:txBody>
      </p:sp>
      <p:sp>
        <p:nvSpPr>
          <p:cNvPr id="4" name="Text 1"/>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 name="Shape 2"/>
          <p:cNvSpPr/>
          <p:nvPr/>
        </p:nvSpPr>
        <p:spPr>
          <a:xfrm>
            <a:off x="318" y="6705600"/>
            <a:ext cx="12191365" cy="152400"/>
          </a:xfrm>
          <a:prstGeom prst="rect">
            <a:avLst/>
          </a:prstGeom>
          <a:solidFill>
            <a:srgbClr val="1E46EB"/>
          </a:solidFill>
        </p:spPr>
        <p:txBody>
          <a:bodyPr/>
          <a:lstStyle/>
          <a:p>
            <a:endParaRPr lang="zh-CN" altLang="en-US"/>
          </a:p>
        </p:txBody>
      </p:sp>
      <p:sp>
        <p:nvSpPr>
          <p:cNvPr id="6" name="Text 3"/>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3068569" y="3239909"/>
            <a:ext cx="6223882" cy="1569660"/>
          </a:xfrm>
          <a:prstGeom prst="rect">
            <a:avLst/>
          </a:prstGeom>
          <a:noFill/>
        </p:spPr>
        <p:txBody>
          <a:bodyPr wrap="square" lIns="91440" tIns="45720" rIns="91440" bIns="45720" rtlCol="0" anchor="t">
            <a:spAutoFit/>
          </a:bodyPr>
          <a:lstStyle/>
          <a:p>
            <a:pPr algn="ctr"/>
            <a:r>
              <a:rPr lang="en-US" sz="4800" b="1" dirty="0">
                <a:solidFill>
                  <a:srgbClr val="1E46EB"/>
                </a:solidFill>
                <a:latin typeface="MiSans" pitchFamily="34" charset="-122"/>
                <a:ea typeface="MiSans" pitchFamily="34" charset="-122"/>
                <a:cs typeface="MiSans" pitchFamily="34" charset="-120"/>
              </a:rPr>
              <a:t>Financial models and verification channels</a:t>
            </a:r>
            <a:endParaRPr lang="en-US" sz="1600" dirty="0"/>
          </a:p>
        </p:txBody>
      </p:sp>
      <p:sp>
        <p:nvSpPr>
          <p:cNvPr id="8" name="Text 5"/>
          <p:cNvSpPr/>
          <p:nvPr/>
        </p:nvSpPr>
        <p:spPr>
          <a:xfrm>
            <a:off x="3563724" y="1433195"/>
            <a:ext cx="5956796" cy="1569660"/>
          </a:xfrm>
          <a:prstGeom prst="rect">
            <a:avLst/>
          </a:prstGeom>
          <a:noFill/>
        </p:spPr>
        <p:txBody>
          <a:bodyPr wrap="square" lIns="91440" tIns="45720" rIns="91440" bIns="45720" rtlCol="0" anchor="t">
            <a:spAutoFit/>
          </a:bodyPr>
          <a:lstStyle/>
          <a:p>
            <a:pPr marL="0" indent="0" algn="ctr">
              <a:lnSpc>
                <a:spcPct val="100000"/>
              </a:lnSpc>
              <a:buNone/>
            </a:pPr>
            <a:r>
              <a:rPr lang="en-US" sz="9600" b="1" dirty="0">
                <a:solidFill>
                  <a:srgbClr val="1E46EB"/>
                </a:solidFill>
                <a:latin typeface="MiSans" pitchFamily="34" charset="-122"/>
                <a:ea typeface="MiSans" pitchFamily="34" charset="-122"/>
                <a:cs typeface="MiSans" pitchFamily="34" charset="-120"/>
              </a:rPr>
              <a:t>0</a:t>
            </a:r>
            <a:r>
              <a:rPr lang="en-US" altLang="zh-CN" sz="9600" b="1" dirty="0">
                <a:solidFill>
                  <a:srgbClr val="1E46EB"/>
                </a:solidFill>
                <a:latin typeface="MiSans" pitchFamily="34" charset="-122"/>
                <a:ea typeface="MiSans" pitchFamily="34" charset="-122"/>
                <a:cs typeface="MiSans" pitchFamily="34" charset="-120"/>
              </a:rPr>
              <a:t>5</a:t>
            </a:r>
            <a:endParaRPr lang="en-US" sz="1600" dirty="0"/>
          </a:p>
        </p:txBody>
      </p:sp>
      <p:sp>
        <p:nvSpPr>
          <p:cNvPr id="9" name="Shape 6"/>
          <p:cNvSpPr/>
          <p:nvPr/>
        </p:nvSpPr>
        <p:spPr>
          <a:xfrm rot="20340000">
            <a:off x="5207353" y="2025906"/>
            <a:ext cx="2808847" cy="684270"/>
          </a:xfrm>
          <a:prstGeom prst="ellipse">
            <a:avLst/>
          </a:prstGeom>
          <a:solidFill>
            <a:srgbClr val="000000">
              <a:alpha val="0"/>
            </a:srgbClr>
          </a:solidFill>
          <a:ln w="19050">
            <a:gradFill flip="none" rotWithShape="1">
              <a:gsLst>
                <a:gs pos="0">
                  <a:srgbClr val="1E46EB">
                    <a:alpha val="0"/>
                  </a:srgbClr>
                </a:gs>
                <a:gs pos="24000">
                  <a:srgbClr val="1E46EB">
                    <a:alpha val="0"/>
                  </a:srgbClr>
                </a:gs>
                <a:gs pos="100000">
                  <a:srgbClr val="1E46EB"/>
                </a:gs>
              </a:gsLst>
              <a:lin ang="5400000" scaled="1"/>
            </a:gradFill>
            <a:prstDash val="solid"/>
          </a:ln>
        </p:spPr>
        <p:txBody>
          <a:bodyPr/>
          <a:lstStyle/>
          <a:p>
            <a:endParaRPr lang="zh-CN" altLang="en-US"/>
          </a:p>
        </p:txBody>
      </p:sp>
      <p:sp>
        <p:nvSpPr>
          <p:cNvPr id="10" name="Text 7"/>
          <p:cNvSpPr/>
          <p:nvPr/>
        </p:nvSpPr>
        <p:spPr>
          <a:xfrm rot="20340000">
            <a:off x="5207353" y="2025906"/>
            <a:ext cx="2808847" cy="68427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8"/>
          <p:cNvSpPr/>
          <p:nvPr/>
        </p:nvSpPr>
        <p:spPr>
          <a:xfrm>
            <a:off x="6044755" y="2859562"/>
            <a:ext cx="180054" cy="180071"/>
          </a:xfrm>
          <a:prstGeom prst="ellipse">
            <a:avLst/>
          </a:prstGeom>
          <a:solidFill>
            <a:srgbClr val="1E46EB"/>
          </a:solidFill>
        </p:spPr>
        <p:txBody>
          <a:bodyPr/>
          <a:lstStyle/>
          <a:p>
            <a:endParaRPr lang="zh-CN" altLang="en-US"/>
          </a:p>
        </p:txBody>
      </p:sp>
      <p:sp>
        <p:nvSpPr>
          <p:cNvPr id="12" name="Text 9"/>
          <p:cNvSpPr/>
          <p:nvPr/>
        </p:nvSpPr>
        <p:spPr>
          <a:xfrm>
            <a:off x="6044755" y="2859562"/>
            <a:ext cx="180054" cy="180071"/>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0"/>
          <p:cNvSpPr/>
          <p:nvPr/>
        </p:nvSpPr>
        <p:spPr>
          <a:xfrm>
            <a:off x="7878727" y="2074041"/>
            <a:ext cx="90027" cy="90036"/>
          </a:xfrm>
          <a:prstGeom prst="ellipse">
            <a:avLst/>
          </a:prstGeom>
          <a:solidFill>
            <a:srgbClr val="1E46EB"/>
          </a:solidFill>
        </p:spPr>
        <p:txBody>
          <a:bodyPr/>
          <a:lstStyle/>
          <a:p>
            <a:endParaRPr lang="zh-CN" altLang="en-US"/>
          </a:p>
        </p:txBody>
      </p:sp>
      <p:sp>
        <p:nvSpPr>
          <p:cNvPr id="14" name="Text 11"/>
          <p:cNvSpPr/>
          <p:nvPr/>
        </p:nvSpPr>
        <p:spPr>
          <a:xfrm>
            <a:off x="7878727" y="2074041"/>
            <a:ext cx="90027" cy="90036"/>
          </a:xfrm>
          <a:prstGeom prst="rect">
            <a:avLst/>
          </a:prstGeom>
          <a:noFill/>
        </p:spPr>
        <p:txBody>
          <a:bodyPr wrap="square" lIns="45720" tIns="91440" rIns="91440" bIns="45720" rtlCol="0" anchor="ctr"/>
          <a:lstStyle/>
          <a:p>
            <a:pPr marL="0" indent="0">
              <a:lnSpc>
                <a:spcPct val="100000"/>
              </a:lnSpc>
              <a:buNone/>
            </a:pPr>
            <a:endParaRPr lang="en-US" sz="16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95630" y="487045"/>
            <a:ext cx="11160125" cy="646331"/>
          </a:xfrm>
          <a:prstGeom prst="rect">
            <a:avLst/>
          </a:prstGeom>
          <a:noFill/>
        </p:spPr>
        <p:txBody>
          <a:bodyPr wrap="square" lIns="91440" tIns="45720" rIns="91440" bIns="45720" rtlCol="0" anchor="t">
            <a:spAutoFit/>
          </a:bodyPr>
          <a:lstStyle/>
          <a:p>
            <a:r>
              <a:rPr lang="en-US" sz="3600" b="1" dirty="0">
                <a:solidFill>
                  <a:srgbClr val="1E46EB"/>
                </a:solidFill>
                <a:latin typeface="Times New Roman" panose="02020603050405020304" pitchFamily="18" charset="0"/>
                <a:ea typeface="MiSans" pitchFamily="34" charset="-122"/>
                <a:cs typeface="Times New Roman" panose="02020603050405020304" pitchFamily="18" charset="0"/>
              </a:rPr>
              <a:t>Key financial indicators</a:t>
            </a:r>
            <a:endParaRPr lang="en-US" sz="1600" dirty="0">
              <a:latin typeface="Times New Roman" panose="02020603050405020304" pitchFamily="18" charset="0"/>
              <a:cs typeface="Times New Roman" panose="02020603050405020304" pitchFamily="18" charset="0"/>
            </a:endParaRPr>
          </a:p>
        </p:txBody>
      </p:sp>
      <p:sp>
        <p:nvSpPr>
          <p:cNvPr id="3" name="Shape 1"/>
          <p:cNvSpPr/>
          <p:nvPr/>
        </p:nvSpPr>
        <p:spPr>
          <a:xfrm>
            <a:off x="318" y="6584950"/>
            <a:ext cx="12191365" cy="152400"/>
          </a:xfrm>
          <a:prstGeom prst="rect">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4" name="Text 2"/>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5" name="Shape 3"/>
          <p:cNvSpPr/>
          <p:nvPr/>
        </p:nvSpPr>
        <p:spPr>
          <a:xfrm>
            <a:off x="318" y="6705600"/>
            <a:ext cx="12191365" cy="1524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6" name="Text 4"/>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7" name="Shape 5"/>
          <p:cNvSpPr/>
          <p:nvPr/>
        </p:nvSpPr>
        <p:spPr>
          <a:xfrm>
            <a:off x="0" y="465455"/>
            <a:ext cx="437515" cy="6477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8" name="Text 6"/>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9" name="Shape 7"/>
          <p:cNvSpPr/>
          <p:nvPr/>
        </p:nvSpPr>
        <p:spPr>
          <a:xfrm>
            <a:off x="488315" y="465455"/>
            <a:ext cx="76200" cy="6477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0" name="Text 8"/>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pic>
        <p:nvPicPr>
          <p:cNvPr id="11" name="Image 0" descr="https://kimi-img.moonshot.cn/pub/slides/slides_tmpl/image/25-09-04-17:02:57-d2slbge1bb2p4onbqktg.png"/>
          <p:cNvPicPr>
            <a:picLocks noChangeAspect="1"/>
          </p:cNvPicPr>
          <p:nvPr/>
        </p:nvPicPr>
        <p:blipFill>
          <a:blip r:embed="rId3"/>
          <a:srcRect l="33" r="33"/>
          <a:stretch>
            <a:fillRect/>
          </a:stretch>
        </p:blipFill>
        <p:spPr>
          <a:xfrm>
            <a:off x="744220" y="1390015"/>
            <a:ext cx="3868420" cy="2327275"/>
          </a:xfrm>
          <a:prstGeom prst="rect">
            <a:avLst/>
          </a:prstGeom>
        </p:spPr>
      </p:pic>
      <p:sp>
        <p:nvSpPr>
          <p:cNvPr id="12" name="Shape 9"/>
          <p:cNvSpPr/>
          <p:nvPr/>
        </p:nvSpPr>
        <p:spPr>
          <a:xfrm>
            <a:off x="755015" y="3847465"/>
            <a:ext cx="3869581" cy="2474595"/>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3" name="Text 10"/>
          <p:cNvSpPr/>
          <p:nvPr/>
        </p:nvSpPr>
        <p:spPr>
          <a:xfrm>
            <a:off x="755015" y="3847465"/>
            <a:ext cx="3869581" cy="2474595"/>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4" name="Shape 11"/>
          <p:cNvSpPr/>
          <p:nvPr/>
        </p:nvSpPr>
        <p:spPr>
          <a:xfrm>
            <a:off x="4901565" y="1478280"/>
            <a:ext cx="200067" cy="260350"/>
          </a:xfrm>
          <a:prstGeom prst="chevron">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5" name="Text 12"/>
          <p:cNvSpPr/>
          <p:nvPr/>
        </p:nvSpPr>
        <p:spPr>
          <a:xfrm>
            <a:off x="4901565" y="1478280"/>
            <a:ext cx="200067" cy="26035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6" name="Shape 13"/>
          <p:cNvSpPr/>
          <p:nvPr/>
        </p:nvSpPr>
        <p:spPr>
          <a:xfrm>
            <a:off x="5053923" y="1478280"/>
            <a:ext cx="200067" cy="260350"/>
          </a:xfrm>
          <a:prstGeom prst="chevron">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7" name="Text 14"/>
          <p:cNvSpPr/>
          <p:nvPr/>
        </p:nvSpPr>
        <p:spPr>
          <a:xfrm>
            <a:off x="5053923" y="1478280"/>
            <a:ext cx="200067" cy="26035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8" name="Shape 15"/>
          <p:cNvSpPr/>
          <p:nvPr/>
        </p:nvSpPr>
        <p:spPr>
          <a:xfrm>
            <a:off x="4901565" y="3157855"/>
            <a:ext cx="200067" cy="260350"/>
          </a:xfrm>
          <a:prstGeom prst="chevron">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9" name="Text 16"/>
          <p:cNvSpPr/>
          <p:nvPr/>
        </p:nvSpPr>
        <p:spPr>
          <a:xfrm>
            <a:off x="4901565" y="3157855"/>
            <a:ext cx="200067" cy="26035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20" name="Shape 17"/>
          <p:cNvSpPr/>
          <p:nvPr/>
        </p:nvSpPr>
        <p:spPr>
          <a:xfrm>
            <a:off x="5053923" y="3157855"/>
            <a:ext cx="200067" cy="260350"/>
          </a:xfrm>
          <a:prstGeom prst="chevron">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21" name="Text 18"/>
          <p:cNvSpPr/>
          <p:nvPr/>
        </p:nvSpPr>
        <p:spPr>
          <a:xfrm>
            <a:off x="5053923" y="3157855"/>
            <a:ext cx="200067" cy="26035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22" name="Shape 19"/>
          <p:cNvSpPr/>
          <p:nvPr/>
        </p:nvSpPr>
        <p:spPr>
          <a:xfrm>
            <a:off x="4901565" y="4837430"/>
            <a:ext cx="200067" cy="260350"/>
          </a:xfrm>
          <a:prstGeom prst="chevron">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23" name="Text 20"/>
          <p:cNvSpPr/>
          <p:nvPr/>
        </p:nvSpPr>
        <p:spPr>
          <a:xfrm>
            <a:off x="4901565" y="4837430"/>
            <a:ext cx="200067" cy="26035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24" name="Shape 21"/>
          <p:cNvSpPr/>
          <p:nvPr/>
        </p:nvSpPr>
        <p:spPr>
          <a:xfrm>
            <a:off x="5053923" y="4837430"/>
            <a:ext cx="200067" cy="260350"/>
          </a:xfrm>
          <a:prstGeom prst="chevron">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25" name="Text 22"/>
          <p:cNvSpPr/>
          <p:nvPr/>
        </p:nvSpPr>
        <p:spPr>
          <a:xfrm>
            <a:off x="5053923" y="4837430"/>
            <a:ext cx="200067" cy="26035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26" name="Text 23"/>
          <p:cNvSpPr/>
          <p:nvPr/>
        </p:nvSpPr>
        <p:spPr>
          <a:xfrm>
            <a:off x="5342890" y="1403985"/>
            <a:ext cx="6070600" cy="369332"/>
          </a:xfrm>
          <a:prstGeom prst="rect">
            <a:avLst/>
          </a:prstGeom>
          <a:noFill/>
        </p:spPr>
        <p:txBody>
          <a:bodyPr wrap="square" lIns="91440" tIns="45720" rIns="91440" bIns="45720" rtlCol="0" anchor="t">
            <a:spAutoFit/>
          </a:bodyPr>
          <a:lstStyle/>
          <a:p>
            <a:pPr algn="just"/>
            <a:r>
              <a:rPr lang="en-US" b="1" dirty="0">
                <a:solidFill>
                  <a:srgbClr val="000000"/>
                </a:solidFill>
                <a:latin typeface="Times New Roman" panose="02020603050405020304" pitchFamily="18" charset="0"/>
                <a:ea typeface="MiSans" pitchFamily="34" charset="-122"/>
                <a:cs typeface="Times New Roman" panose="02020603050405020304" pitchFamily="18" charset="0"/>
              </a:rPr>
              <a:t>User growth indicators</a:t>
            </a:r>
            <a:endParaRPr lang="en-US" sz="1600" dirty="0">
              <a:latin typeface="Times New Roman" panose="02020603050405020304" pitchFamily="18" charset="0"/>
              <a:cs typeface="Times New Roman" panose="02020603050405020304" pitchFamily="18" charset="0"/>
            </a:endParaRPr>
          </a:p>
        </p:txBody>
      </p:sp>
      <p:sp>
        <p:nvSpPr>
          <p:cNvPr id="27" name="Text 24"/>
          <p:cNvSpPr/>
          <p:nvPr/>
        </p:nvSpPr>
        <p:spPr>
          <a:xfrm>
            <a:off x="5342890" y="1777365"/>
            <a:ext cx="6070600" cy="909544"/>
          </a:xfrm>
          <a:prstGeom prst="rect">
            <a:avLst/>
          </a:prstGeom>
          <a:noFill/>
        </p:spPr>
        <p:txBody>
          <a:bodyPr wrap="square" lIns="91440" tIns="45720" rIns="91440" bIns="45720" rtlCol="0" anchor="t">
            <a:spAutoFit/>
          </a:bodyPr>
          <a:lstStyle/>
          <a:p>
            <a:pPr algn="just">
              <a:lnSpc>
                <a:spcPct val="130000"/>
              </a:lnSpc>
            </a:pP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focuses on user growth metrics such as download volume, activation rate, DAU/MAU, and enhances user acquisition efficiency through precise marketing and high-quality product experience.</a:t>
            </a:r>
            <a:endParaRPr lang="en-US" sz="1600" dirty="0">
              <a:latin typeface="Times New Roman" panose="02020603050405020304" pitchFamily="18" charset="0"/>
              <a:cs typeface="Times New Roman" panose="02020603050405020304" pitchFamily="18" charset="0"/>
            </a:endParaRPr>
          </a:p>
        </p:txBody>
      </p:sp>
      <p:sp>
        <p:nvSpPr>
          <p:cNvPr id="28" name="Text 25"/>
          <p:cNvSpPr/>
          <p:nvPr/>
        </p:nvSpPr>
        <p:spPr>
          <a:xfrm>
            <a:off x="945583" y="4064635"/>
            <a:ext cx="3576818" cy="369332"/>
          </a:xfrm>
          <a:prstGeom prst="rect">
            <a:avLst/>
          </a:prstGeom>
          <a:noFill/>
        </p:spPr>
        <p:txBody>
          <a:bodyPr wrap="square" lIns="91440" tIns="45720" rIns="91440" bIns="45720" rtlCol="0" anchor="t">
            <a:spAutoFit/>
          </a:bodyPr>
          <a:lstStyle/>
          <a:p>
            <a:pPr algn="just"/>
            <a:r>
              <a:rPr lang="en-US" b="1" dirty="0">
                <a:solidFill>
                  <a:srgbClr val="FFFFFF"/>
                </a:solidFill>
                <a:latin typeface="Times New Roman" panose="02020603050405020304" pitchFamily="18" charset="0"/>
                <a:ea typeface="MiSans" pitchFamily="34" charset="-122"/>
                <a:cs typeface="Times New Roman" panose="02020603050405020304" pitchFamily="18" charset="0"/>
              </a:rPr>
              <a:t>Functional usage indicators</a:t>
            </a:r>
            <a:endParaRPr lang="en-US" sz="1600" dirty="0">
              <a:latin typeface="Times New Roman" panose="02020603050405020304" pitchFamily="18" charset="0"/>
              <a:cs typeface="Times New Roman" panose="02020603050405020304" pitchFamily="18" charset="0"/>
            </a:endParaRPr>
          </a:p>
        </p:txBody>
      </p:sp>
      <p:sp>
        <p:nvSpPr>
          <p:cNvPr id="29" name="Text 26"/>
          <p:cNvSpPr/>
          <p:nvPr/>
        </p:nvSpPr>
        <p:spPr>
          <a:xfrm>
            <a:off x="945583" y="4438015"/>
            <a:ext cx="3576818" cy="1464760"/>
          </a:xfrm>
          <a:prstGeom prst="rect">
            <a:avLst/>
          </a:prstGeom>
          <a:noFill/>
        </p:spPr>
        <p:txBody>
          <a:bodyPr wrap="square" lIns="91440" tIns="45720" rIns="91440" bIns="45720" rtlCol="0" anchor="t">
            <a:spAutoFit/>
          </a:bodyPr>
          <a:lstStyle/>
          <a:p>
            <a:pPr algn="just">
              <a:lnSpc>
                <a:spcPct val="130000"/>
              </a:lnSpc>
            </a:pPr>
            <a:r>
              <a:rPr lang="en-US" sz="1400" dirty="0" err="1">
                <a:solidFill>
                  <a:srgbClr val="FFFFFF"/>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FFFFFF"/>
                </a:solidFill>
                <a:latin typeface="Times New Roman" panose="02020603050405020304" pitchFamily="18" charset="0"/>
                <a:ea typeface="MiSans" pitchFamily="34" charset="-122"/>
                <a:cs typeface="Times New Roman" panose="02020603050405020304" pitchFamily="18" charset="0"/>
              </a:rPr>
              <a:t> tracks functional usage metrics such as the number of template saves and the average task duration, understands user needs, optimizes product functions, and enhances user stickiness</a:t>
            </a:r>
            <a:endParaRPr lang="en-US" sz="1600" dirty="0">
              <a:latin typeface="Times New Roman" panose="02020603050405020304" pitchFamily="18" charset="0"/>
              <a:cs typeface="Times New Roman" panose="02020603050405020304" pitchFamily="18" charset="0"/>
            </a:endParaRPr>
          </a:p>
        </p:txBody>
      </p:sp>
      <p:sp>
        <p:nvSpPr>
          <p:cNvPr id="30" name="Text 27"/>
          <p:cNvSpPr/>
          <p:nvPr/>
        </p:nvSpPr>
        <p:spPr>
          <a:xfrm>
            <a:off x="5342890" y="3083560"/>
            <a:ext cx="6070600" cy="369332"/>
          </a:xfrm>
          <a:prstGeom prst="rect">
            <a:avLst/>
          </a:prstGeom>
          <a:noFill/>
        </p:spPr>
        <p:txBody>
          <a:bodyPr wrap="square" lIns="91440" tIns="45720" rIns="91440" bIns="45720" rtlCol="0" anchor="t">
            <a:spAutoFit/>
          </a:bodyPr>
          <a:lstStyle/>
          <a:p>
            <a:pPr algn="just"/>
            <a:r>
              <a:rPr lang="en-US" b="1" dirty="0">
                <a:solidFill>
                  <a:srgbClr val="000000"/>
                </a:solidFill>
                <a:latin typeface="Times New Roman" panose="02020603050405020304" pitchFamily="18" charset="0"/>
                <a:ea typeface="MiSans" pitchFamily="34" charset="-122"/>
                <a:cs typeface="Times New Roman" panose="02020603050405020304" pitchFamily="18" charset="0"/>
              </a:rPr>
              <a:t>Monetization capability </a:t>
            </a:r>
            <a:r>
              <a:rPr lang="en-US" b="1" dirty="0" err="1">
                <a:solidFill>
                  <a:srgbClr val="000000"/>
                </a:solidFill>
                <a:latin typeface="Times New Roman" panose="02020603050405020304" pitchFamily="18" charset="0"/>
                <a:ea typeface="MiSans" pitchFamily="34" charset="-122"/>
                <a:cs typeface="Times New Roman" panose="02020603050405020304" pitchFamily="18" charset="0"/>
              </a:rPr>
              <a:t>indicato</a:t>
            </a:r>
            <a:endParaRPr lang="en-US" sz="1600" dirty="0">
              <a:latin typeface="Times New Roman" panose="02020603050405020304" pitchFamily="18" charset="0"/>
              <a:cs typeface="Times New Roman" panose="02020603050405020304" pitchFamily="18" charset="0"/>
            </a:endParaRPr>
          </a:p>
        </p:txBody>
      </p:sp>
      <p:sp>
        <p:nvSpPr>
          <p:cNvPr id="31" name="Text 28"/>
          <p:cNvSpPr/>
          <p:nvPr/>
        </p:nvSpPr>
        <p:spPr>
          <a:xfrm>
            <a:off x="5342890" y="3456940"/>
            <a:ext cx="6070600" cy="904607"/>
          </a:xfrm>
          <a:prstGeom prst="rect">
            <a:avLst/>
          </a:prstGeom>
          <a:noFill/>
        </p:spPr>
        <p:txBody>
          <a:bodyPr wrap="square" lIns="91440" tIns="45720" rIns="91440" bIns="45720" rtlCol="0" anchor="t">
            <a:spAutoFit/>
          </a:bodyPr>
          <a:lstStyle/>
          <a:p>
            <a:pPr algn="just">
              <a:lnSpc>
                <a:spcPct val="130000"/>
              </a:lnSpc>
            </a:pP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monitors monetization capability indicators such as subscription conversion rate, ARPU, and LTV, and enhances users' willingness to pay by differentiating subscription tiers and providing high-quality services.</a:t>
            </a:r>
            <a:endParaRPr lang="en-US" sz="1600" dirty="0">
              <a:latin typeface="Times New Roman" panose="02020603050405020304" pitchFamily="18" charset="0"/>
              <a:cs typeface="Times New Roman" panose="02020603050405020304" pitchFamily="18" charset="0"/>
            </a:endParaRPr>
          </a:p>
        </p:txBody>
      </p:sp>
      <p:sp>
        <p:nvSpPr>
          <p:cNvPr id="32" name="Text 29"/>
          <p:cNvSpPr/>
          <p:nvPr/>
        </p:nvSpPr>
        <p:spPr>
          <a:xfrm>
            <a:off x="5342890" y="4763135"/>
            <a:ext cx="6070600" cy="369332"/>
          </a:xfrm>
          <a:prstGeom prst="rect">
            <a:avLst/>
          </a:prstGeom>
          <a:noFill/>
        </p:spPr>
        <p:txBody>
          <a:bodyPr wrap="square" lIns="91440" tIns="45720" rIns="91440" bIns="45720" rtlCol="0" anchor="t">
            <a:spAutoFit/>
          </a:bodyPr>
          <a:lstStyle/>
          <a:p>
            <a:pPr algn="just"/>
            <a:r>
              <a:rPr lang="en-US" b="1" dirty="0">
                <a:solidFill>
                  <a:srgbClr val="000000"/>
                </a:solidFill>
                <a:latin typeface="Times New Roman" panose="02020603050405020304" pitchFamily="18" charset="0"/>
                <a:ea typeface="MiSans" pitchFamily="34" charset="-122"/>
                <a:cs typeface="Times New Roman" panose="02020603050405020304" pitchFamily="18" charset="0"/>
              </a:rPr>
              <a:t>User retention metrics</a:t>
            </a:r>
            <a:endParaRPr lang="en-US" sz="1600" dirty="0">
              <a:latin typeface="Times New Roman" panose="02020603050405020304" pitchFamily="18" charset="0"/>
              <a:cs typeface="Times New Roman" panose="02020603050405020304" pitchFamily="18" charset="0"/>
            </a:endParaRPr>
          </a:p>
        </p:txBody>
      </p:sp>
      <p:sp>
        <p:nvSpPr>
          <p:cNvPr id="33" name="Text 30"/>
          <p:cNvSpPr/>
          <p:nvPr/>
        </p:nvSpPr>
        <p:spPr>
          <a:xfrm>
            <a:off x="5342890" y="5136515"/>
            <a:ext cx="6070600" cy="904607"/>
          </a:xfrm>
          <a:prstGeom prst="rect">
            <a:avLst/>
          </a:prstGeom>
          <a:noFill/>
        </p:spPr>
        <p:txBody>
          <a:bodyPr wrap="square" lIns="91440" tIns="45720" rIns="91440" bIns="45720" rtlCol="0" anchor="t">
            <a:spAutoFit/>
          </a:bodyPr>
          <a:lstStyle/>
          <a:p>
            <a:pPr algn="just">
              <a:lnSpc>
                <a:spcPct val="130000"/>
              </a:lnSpc>
            </a:pP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records user retention metrics such as the next-day and 30-day retention rates. By continuously optimizing products and services, it enhances user retention rates to ensure long-term stable development</a:t>
            </a:r>
            <a:endParaRPr lang="en-US" sz="1600" dirty="0">
              <a:latin typeface="Times New Roman" panose="02020603050405020304" pitchFamily="18" charset="0"/>
              <a:cs typeface="Times New Roman" panose="02020603050405020304" pitchFamily="18" charset="0"/>
            </a:endParaRPr>
          </a:p>
        </p:txBody>
      </p:sp>
      <p:sp>
        <p:nvSpPr>
          <p:cNvPr id="34" name="Rectangle 2">
            <a:extLst>
              <a:ext uri="{FF2B5EF4-FFF2-40B4-BE49-F238E27FC236}">
                <a16:creationId xmlns:a16="http://schemas.microsoft.com/office/drawing/2014/main" id="{26CB763E-A6DC-C75E-A883-1FA5363C154A}"/>
              </a:ext>
            </a:extLst>
          </p:cNvPr>
          <p:cNvSpPr>
            <a:spLocks noChangeArrowheads="1"/>
          </p:cNvSpPr>
          <p:nvPr/>
        </p:nvSpPr>
        <p:spPr bwMode="auto">
          <a:xfrm>
            <a:off x="0" y="-184666"/>
            <a:ext cx="6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zh-CN" altLang="zh-CN" sz="1800" b="0" i="0" u="none" strike="noStrike" cap="none" normalizeH="0" baseline="0" dirty="0">
                <a:ln>
                  <a:noFill/>
                </a:ln>
                <a:solidFill>
                  <a:srgbClr val="000000"/>
                </a:solidFill>
                <a:effectLst/>
                <a:latin typeface="Times New Roman" panose="02020603050405020304" pitchFamily="18" charset="0"/>
                <a:ea typeface="inherit"/>
                <a:cs typeface="Times New Roman" panose="02020603050405020304" pitchFamily="18" charset="0"/>
              </a:rPr>
            </a:br>
            <a:endParaRPr kumimoji="0" lang="zh-CN" altLang="zh-CN" sz="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95630" y="487045"/>
            <a:ext cx="11160125" cy="646331"/>
          </a:xfrm>
          <a:prstGeom prst="rect">
            <a:avLst/>
          </a:prstGeom>
          <a:noFill/>
        </p:spPr>
        <p:txBody>
          <a:bodyPr wrap="square" lIns="91440" tIns="45720" rIns="91440" bIns="45720" rtlCol="0" anchor="t">
            <a:spAutoFit/>
          </a:bodyPr>
          <a:lstStyle/>
          <a:p>
            <a:r>
              <a:rPr lang="en-US" sz="3600" b="1" dirty="0">
                <a:solidFill>
                  <a:srgbClr val="1E46EB"/>
                </a:solidFill>
                <a:latin typeface="Times New Roman" panose="02020603050405020304" pitchFamily="18" charset="0"/>
                <a:ea typeface="MiSans" pitchFamily="34" charset="-122"/>
                <a:cs typeface="Times New Roman" panose="02020603050405020304" pitchFamily="18" charset="0"/>
              </a:rPr>
              <a:t>Two-year path and profit forecast</a:t>
            </a:r>
            <a:endParaRPr lang="en-US" sz="1600" dirty="0">
              <a:latin typeface="Times New Roman" panose="02020603050405020304" pitchFamily="18" charset="0"/>
              <a:cs typeface="Times New Roman" panose="02020603050405020304" pitchFamily="18" charset="0"/>
            </a:endParaRPr>
          </a:p>
        </p:txBody>
      </p:sp>
      <p:sp>
        <p:nvSpPr>
          <p:cNvPr id="3" name="Shape 1"/>
          <p:cNvSpPr/>
          <p:nvPr/>
        </p:nvSpPr>
        <p:spPr>
          <a:xfrm>
            <a:off x="318" y="6584950"/>
            <a:ext cx="12191365" cy="152400"/>
          </a:xfrm>
          <a:prstGeom prst="rect">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4" name="Text 2"/>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5" name="Shape 3"/>
          <p:cNvSpPr/>
          <p:nvPr/>
        </p:nvSpPr>
        <p:spPr>
          <a:xfrm>
            <a:off x="318" y="6705600"/>
            <a:ext cx="12191365" cy="1524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6" name="Text 4"/>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7" name="Shape 5"/>
          <p:cNvSpPr/>
          <p:nvPr/>
        </p:nvSpPr>
        <p:spPr>
          <a:xfrm>
            <a:off x="0" y="465455"/>
            <a:ext cx="437515" cy="6477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8" name="Text 6"/>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9" name="Shape 7"/>
          <p:cNvSpPr/>
          <p:nvPr/>
        </p:nvSpPr>
        <p:spPr>
          <a:xfrm>
            <a:off x="488315" y="465455"/>
            <a:ext cx="76200" cy="6477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0" name="Text 8"/>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1" name="Shape 9"/>
          <p:cNvSpPr/>
          <p:nvPr/>
        </p:nvSpPr>
        <p:spPr>
          <a:xfrm>
            <a:off x="745490" y="1475105"/>
            <a:ext cx="3524312" cy="2437765"/>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2" name="Text 10"/>
          <p:cNvSpPr/>
          <p:nvPr/>
        </p:nvSpPr>
        <p:spPr>
          <a:xfrm>
            <a:off x="745490" y="1475105"/>
            <a:ext cx="3524312" cy="2437765"/>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pic>
        <p:nvPicPr>
          <p:cNvPr id="13" name="Image 0" descr="https://kimi-img.moonshot.cn/pub/slides/slides_tmpl/image/25-09-04-17:02:54-d2slbfm1bb2p4onbqkp0.png"/>
          <p:cNvPicPr>
            <a:picLocks noChangeAspect="1"/>
          </p:cNvPicPr>
          <p:nvPr/>
        </p:nvPicPr>
        <p:blipFill>
          <a:blip r:embed="rId3"/>
          <a:srcRect l="-8" t="24" r="8" b="24"/>
          <a:stretch>
            <a:fillRect/>
          </a:stretch>
        </p:blipFill>
        <p:spPr>
          <a:xfrm>
            <a:off x="745490" y="3977005"/>
            <a:ext cx="3524885" cy="2343150"/>
          </a:xfrm>
          <a:prstGeom prst="rect">
            <a:avLst/>
          </a:prstGeom>
        </p:spPr>
      </p:pic>
      <p:sp>
        <p:nvSpPr>
          <p:cNvPr id="14" name="Shape 11"/>
          <p:cNvSpPr/>
          <p:nvPr/>
        </p:nvSpPr>
        <p:spPr>
          <a:xfrm>
            <a:off x="8035290" y="1475105"/>
            <a:ext cx="3524312" cy="2437765"/>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5" name="Text 12"/>
          <p:cNvSpPr/>
          <p:nvPr/>
        </p:nvSpPr>
        <p:spPr>
          <a:xfrm>
            <a:off x="8035290" y="1475105"/>
            <a:ext cx="3524312" cy="2437765"/>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7" name="Shape 13"/>
          <p:cNvSpPr/>
          <p:nvPr/>
        </p:nvSpPr>
        <p:spPr>
          <a:xfrm>
            <a:off x="4397950" y="3977005"/>
            <a:ext cx="3524250" cy="2437765"/>
          </a:xfrm>
          <a:prstGeom prst="rect">
            <a:avLst/>
          </a:prstGeom>
          <a:solidFill>
            <a:schemeClr val="accent2"/>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8" name="Text 14"/>
          <p:cNvSpPr/>
          <p:nvPr/>
        </p:nvSpPr>
        <p:spPr>
          <a:xfrm>
            <a:off x="4390390" y="3882390"/>
            <a:ext cx="3524250" cy="2437765"/>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20" name="Text 15"/>
          <p:cNvSpPr/>
          <p:nvPr/>
        </p:nvSpPr>
        <p:spPr>
          <a:xfrm>
            <a:off x="974949" y="1602740"/>
            <a:ext cx="3219802" cy="369332"/>
          </a:xfrm>
          <a:prstGeom prst="rect">
            <a:avLst/>
          </a:prstGeom>
          <a:noFill/>
        </p:spPr>
        <p:txBody>
          <a:bodyPr wrap="square" lIns="91440" tIns="45720" rIns="91440" bIns="45720" rtlCol="0" anchor="t">
            <a:spAutoFit/>
          </a:bodyPr>
          <a:lstStyle/>
          <a:p>
            <a:pPr marL="0" indent="0" algn="just">
              <a:lnSpc>
                <a:spcPct val="100000"/>
              </a:lnSpc>
              <a:buNone/>
            </a:pPr>
            <a:r>
              <a:rPr lang="en-US" b="1" dirty="0">
                <a:solidFill>
                  <a:srgbClr val="FFFFFF"/>
                </a:solidFill>
                <a:latin typeface="Times New Roman" panose="02020603050405020304" pitchFamily="18" charset="0"/>
                <a:ea typeface="MiSans" pitchFamily="34" charset="-122"/>
                <a:cs typeface="Times New Roman" panose="02020603050405020304" pitchFamily="18" charset="0"/>
              </a:rPr>
              <a:t>Phase</a:t>
            </a:r>
            <a:r>
              <a:rPr lang="zh-CN" altLang="en-US" b="1" dirty="0">
                <a:solidFill>
                  <a:srgbClr val="FFFFFF"/>
                </a:solidFill>
                <a:latin typeface="Times New Roman" panose="02020603050405020304" pitchFamily="18" charset="0"/>
                <a:ea typeface="MiSans" pitchFamily="34" charset="-122"/>
                <a:cs typeface="Times New Roman" panose="02020603050405020304" pitchFamily="18" charset="0"/>
              </a:rPr>
              <a:t> </a:t>
            </a:r>
            <a:r>
              <a:rPr lang="en-US" altLang="zh-CN" b="1" dirty="0">
                <a:solidFill>
                  <a:srgbClr val="FFFFFF"/>
                </a:solidFill>
                <a:latin typeface="Times New Roman" panose="02020603050405020304" pitchFamily="18" charset="0"/>
                <a:ea typeface="MiSans" pitchFamily="34" charset="-122"/>
                <a:cs typeface="Times New Roman" panose="02020603050405020304" pitchFamily="18" charset="0"/>
              </a:rPr>
              <a:t>1</a:t>
            </a:r>
            <a:endParaRPr lang="en-US" sz="1600" dirty="0">
              <a:latin typeface="Times New Roman" panose="02020603050405020304" pitchFamily="18" charset="0"/>
              <a:cs typeface="Times New Roman" panose="02020603050405020304" pitchFamily="18" charset="0"/>
            </a:endParaRPr>
          </a:p>
        </p:txBody>
      </p:sp>
      <p:sp>
        <p:nvSpPr>
          <p:cNvPr id="21" name="Text 16"/>
          <p:cNvSpPr/>
          <p:nvPr/>
        </p:nvSpPr>
        <p:spPr>
          <a:xfrm>
            <a:off x="974949" y="1957070"/>
            <a:ext cx="3141061" cy="1852238"/>
          </a:xfrm>
          <a:prstGeom prst="rect">
            <a:avLst/>
          </a:prstGeom>
          <a:noFill/>
        </p:spPr>
        <p:txBody>
          <a:bodyPr wrap="square" lIns="91440" tIns="45720" rIns="91440" bIns="45720" rtlCol="0" anchor="t">
            <a:spAutoFit/>
          </a:bodyPr>
          <a:lstStyle/>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Alpha Internal Test Version (Months 1-3)</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Core objective: Verify core technologies (touch mask editing) and core user experience.</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User acquisition: Mainly targeting the student community of design and media majors in colleges and universities, we hope that the number of campus seed users can reach 500.</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Profit model: Completely free, no commercialization. The core is to collect user feedback.</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Operational indicators</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Maintain the daily active users and monthly active users at 50 and 300 respectively.</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Collect over 100 structured user feedback reports.</a:t>
            </a:r>
            <a:endParaRPr lang="en-US" sz="800" dirty="0">
              <a:latin typeface="Times New Roman" panose="02020603050405020304" pitchFamily="18" charset="0"/>
              <a:cs typeface="Times New Roman" panose="02020603050405020304" pitchFamily="18" charset="0"/>
            </a:endParaRPr>
          </a:p>
        </p:txBody>
      </p:sp>
      <p:sp>
        <p:nvSpPr>
          <p:cNvPr id="22" name="Text 17"/>
          <p:cNvSpPr/>
          <p:nvPr/>
        </p:nvSpPr>
        <p:spPr>
          <a:xfrm>
            <a:off x="8203232" y="1602740"/>
            <a:ext cx="3141061" cy="368300"/>
          </a:xfrm>
          <a:prstGeom prst="rect">
            <a:avLst/>
          </a:prstGeom>
          <a:noFill/>
        </p:spPr>
        <p:txBody>
          <a:bodyPr wrap="square" lIns="91440" tIns="45720" rIns="91440" bIns="45720" rtlCol="0" anchor="t">
            <a:spAutoFit/>
          </a:bodyPr>
          <a:lstStyle/>
          <a:p>
            <a:pPr marL="0" indent="0" algn="just">
              <a:lnSpc>
                <a:spcPct val="100000"/>
              </a:lnSpc>
              <a:buNone/>
            </a:pPr>
            <a:r>
              <a:rPr lang="en-US" sz="1800" b="1" dirty="0">
                <a:solidFill>
                  <a:srgbClr val="FFFFFF"/>
                </a:solidFill>
                <a:latin typeface="Times New Roman" panose="02020603050405020304" pitchFamily="18" charset="0"/>
                <a:ea typeface="MiSans" pitchFamily="34" charset="-122"/>
                <a:cs typeface="Times New Roman" panose="02020603050405020304" pitchFamily="18" charset="0"/>
              </a:rPr>
              <a:t>Phase2</a:t>
            </a:r>
          </a:p>
        </p:txBody>
      </p:sp>
      <p:sp>
        <p:nvSpPr>
          <p:cNvPr id="23" name="Text 18"/>
          <p:cNvSpPr/>
          <p:nvPr/>
        </p:nvSpPr>
        <p:spPr>
          <a:xfrm>
            <a:off x="8226456" y="1957070"/>
            <a:ext cx="3141980" cy="3720465"/>
          </a:xfrm>
          <a:prstGeom prst="rect">
            <a:avLst/>
          </a:prstGeom>
          <a:noFill/>
        </p:spPr>
        <p:txBody>
          <a:bodyPr wrap="square" lIns="91440" tIns="45720" rIns="91440" bIns="45720" rtlCol="0" anchor="t">
            <a:noAutofit/>
          </a:bodyPr>
          <a:lstStyle/>
          <a:p>
            <a:pPr algn="just">
              <a:lnSpc>
                <a:spcPct val="120000"/>
              </a:lnSpc>
            </a:pPr>
            <a:r>
              <a:rPr lang="en-US" altLang="zh-CN" sz="800" dirty="0">
                <a:solidFill>
                  <a:schemeClr val="bg1"/>
                </a:solidFill>
                <a:latin typeface="Times New Roman" panose="02020603050405020304" pitchFamily="18" charset="0"/>
                <a:ea typeface="MiSans" pitchFamily="34" charset="-122"/>
                <a:cs typeface="Times New Roman" panose="02020603050405020304" pitchFamily="18" charset="0"/>
              </a:rPr>
              <a:t>Beta Public Test Version (Months 4-6)</a:t>
            </a:r>
          </a:p>
          <a:p>
            <a:pPr algn="just">
              <a:lnSpc>
                <a:spcPct val="120000"/>
              </a:lnSpc>
            </a:pPr>
            <a:r>
              <a:rPr lang="en-US" altLang="zh-CN" sz="800" dirty="0">
                <a:solidFill>
                  <a:schemeClr val="bg1"/>
                </a:solidFill>
                <a:latin typeface="Times New Roman" panose="02020603050405020304" pitchFamily="18" charset="0"/>
                <a:ea typeface="MiSans" pitchFamily="34" charset="-122"/>
                <a:cs typeface="Times New Roman" panose="02020603050405020304" pitchFamily="18" charset="0"/>
              </a:rPr>
              <a:t>Core objective: Test the practicality of the workflow template and the stability of the server.</a:t>
            </a:r>
          </a:p>
          <a:p>
            <a:pPr algn="just">
              <a:lnSpc>
                <a:spcPct val="120000"/>
              </a:lnSpc>
            </a:pPr>
            <a:r>
              <a:rPr lang="en-US" altLang="zh-CN" sz="800" dirty="0">
                <a:solidFill>
                  <a:schemeClr val="bg1"/>
                </a:solidFill>
                <a:latin typeface="Times New Roman" panose="02020603050405020304" pitchFamily="18" charset="0"/>
                <a:ea typeface="MiSans" pitchFamily="34" charset="-122"/>
                <a:cs typeface="Times New Roman" panose="02020603050405020304" pitchFamily="18" charset="0"/>
              </a:rPr>
              <a:t>User acquisition: Open testing to the general public. The goal is to acquire 5,000 users through technical community channels (</a:t>
            </a:r>
            <a:r>
              <a:rPr lang="en-US" altLang="zh-CN" sz="800" dirty="0" err="1">
                <a:solidFill>
                  <a:schemeClr val="bg1"/>
                </a:solidFill>
                <a:latin typeface="Times New Roman" panose="02020603050405020304" pitchFamily="18" charset="0"/>
                <a:ea typeface="MiSans" pitchFamily="34" charset="-122"/>
                <a:cs typeface="Times New Roman" panose="02020603050405020304" pitchFamily="18" charset="0"/>
              </a:rPr>
              <a:t>Zhihu</a:t>
            </a:r>
            <a:r>
              <a:rPr lang="en-US" altLang="zh-CN" sz="800" dirty="0">
                <a:solidFill>
                  <a:schemeClr val="bg1"/>
                </a:solidFill>
                <a:latin typeface="Times New Roman" panose="02020603050405020304" pitchFamily="18" charset="0"/>
                <a:ea typeface="MiSans" pitchFamily="34" charset="-122"/>
                <a:cs typeface="Times New Roman" panose="02020603050405020304" pitchFamily="18" charset="0"/>
              </a:rPr>
              <a:t>, Minority, Reddit).</a:t>
            </a:r>
          </a:p>
          <a:p>
            <a:pPr algn="just">
              <a:lnSpc>
                <a:spcPct val="120000"/>
              </a:lnSpc>
            </a:pPr>
            <a:r>
              <a:rPr lang="en-US" altLang="zh-CN" sz="800" dirty="0">
                <a:solidFill>
                  <a:schemeClr val="bg1"/>
                </a:solidFill>
                <a:latin typeface="Times New Roman" panose="02020603050405020304" pitchFamily="18" charset="0"/>
                <a:ea typeface="MiSans" pitchFamily="34" charset="-122"/>
                <a:cs typeface="Times New Roman" panose="02020603050405020304" pitchFamily="18" charset="0"/>
              </a:rPr>
              <a:t>Profit model: Introduce the freemium model. The goal is to achieve an early payment conversion rate of 1% and verify users' willingness to pay.</a:t>
            </a:r>
          </a:p>
          <a:p>
            <a:pPr algn="just">
              <a:lnSpc>
                <a:spcPct val="120000"/>
              </a:lnSpc>
            </a:pPr>
            <a:r>
              <a:rPr lang="en-US" altLang="zh-CN" sz="800" dirty="0">
                <a:solidFill>
                  <a:schemeClr val="bg1"/>
                </a:solidFill>
                <a:latin typeface="Times New Roman" panose="02020603050405020304" pitchFamily="18" charset="0"/>
                <a:ea typeface="MiSans" pitchFamily="34" charset="-122"/>
                <a:cs typeface="Times New Roman" panose="02020603050405020304" pitchFamily="18" charset="0"/>
              </a:rPr>
              <a:t>Operational indicators</a:t>
            </a:r>
          </a:p>
          <a:p>
            <a:pPr algn="just">
              <a:lnSpc>
                <a:spcPct val="120000"/>
              </a:lnSpc>
            </a:pPr>
            <a:r>
              <a:rPr lang="en-US" altLang="zh-CN" sz="800" dirty="0">
                <a:solidFill>
                  <a:schemeClr val="bg1"/>
                </a:solidFill>
                <a:latin typeface="Times New Roman" panose="02020603050405020304" pitchFamily="18" charset="0"/>
                <a:ea typeface="MiSans" pitchFamily="34" charset="-122"/>
                <a:cs typeface="Times New Roman" panose="02020603050405020304" pitchFamily="18" charset="0"/>
              </a:rPr>
              <a:t>Maintain the daily active users and monthly active users at 500 and 2,000 respectively.</a:t>
            </a:r>
          </a:p>
          <a:p>
            <a:pPr algn="just">
              <a:lnSpc>
                <a:spcPct val="120000"/>
              </a:lnSpc>
            </a:pPr>
            <a:r>
              <a:rPr lang="en-US" altLang="zh-CN" sz="800" dirty="0">
                <a:solidFill>
                  <a:schemeClr val="bg1"/>
                </a:solidFill>
                <a:latin typeface="Times New Roman" panose="02020603050405020304" pitchFamily="18" charset="0"/>
                <a:ea typeface="MiSans" pitchFamily="34" charset="-122"/>
                <a:cs typeface="Times New Roman" panose="02020603050405020304" pitchFamily="18" charset="0"/>
              </a:rPr>
              <a:t>Optimize the advertising placement algorithm and invest approximately $10,000 in promotion.</a:t>
            </a:r>
            <a:endParaRPr lang="zh-CN" altLang="en-US" sz="800" dirty="0">
              <a:solidFill>
                <a:schemeClr val="bg1"/>
              </a:solidFill>
              <a:latin typeface="Times New Roman" panose="02020603050405020304" pitchFamily="18" charset="0"/>
              <a:ea typeface="MiSans" pitchFamily="34" charset="-122"/>
              <a:cs typeface="Times New Roman" panose="02020603050405020304" pitchFamily="18" charset="0"/>
            </a:endParaRPr>
          </a:p>
        </p:txBody>
      </p:sp>
      <p:sp>
        <p:nvSpPr>
          <p:cNvPr id="24" name="Text 19"/>
          <p:cNvSpPr/>
          <p:nvPr/>
        </p:nvSpPr>
        <p:spPr>
          <a:xfrm>
            <a:off x="4542950" y="4010025"/>
            <a:ext cx="3141621" cy="368300"/>
          </a:xfrm>
          <a:prstGeom prst="rect">
            <a:avLst/>
          </a:prstGeom>
          <a:noFill/>
        </p:spPr>
        <p:txBody>
          <a:bodyPr wrap="square" lIns="91440" tIns="45720" rIns="91440" bIns="45720" rtlCol="0" anchor="t">
            <a:spAutoFit/>
          </a:bodyPr>
          <a:lstStyle/>
          <a:p>
            <a:pPr marL="0" indent="0" algn="just">
              <a:lnSpc>
                <a:spcPct val="100000"/>
              </a:lnSpc>
              <a:buNone/>
            </a:pPr>
            <a:r>
              <a:rPr lang="en-US" sz="1800" b="1" dirty="0">
                <a:solidFill>
                  <a:srgbClr val="FFFFFF"/>
                </a:solidFill>
                <a:latin typeface="Times New Roman" panose="02020603050405020304" pitchFamily="18" charset="0"/>
                <a:ea typeface="MiSans" pitchFamily="34" charset="-122"/>
                <a:cs typeface="Times New Roman" panose="02020603050405020304" pitchFamily="18" charset="0"/>
              </a:rPr>
              <a:t>Phase3</a:t>
            </a:r>
          </a:p>
        </p:txBody>
      </p:sp>
      <p:sp>
        <p:nvSpPr>
          <p:cNvPr id="25" name="Text 20"/>
          <p:cNvSpPr/>
          <p:nvPr/>
        </p:nvSpPr>
        <p:spPr>
          <a:xfrm>
            <a:off x="4542950" y="4364355"/>
            <a:ext cx="3219746" cy="1852238"/>
          </a:xfrm>
          <a:prstGeom prst="rect">
            <a:avLst/>
          </a:prstGeom>
          <a:noFill/>
        </p:spPr>
        <p:txBody>
          <a:bodyPr wrap="square" lIns="91440" tIns="45720" rIns="91440" bIns="45720" rtlCol="0" anchor="t">
            <a:spAutoFit/>
          </a:bodyPr>
          <a:lstStyle/>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Trial Version (Months 7-9)</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Core objective: Optimize the conversion funnel and increase the payment rate.</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User acquisition: Initiate precise marketing (such as </a:t>
            </a:r>
            <a:r>
              <a:rPr lang="en-US" altLang="zh-CN" sz="800" dirty="0" err="1">
                <a:solidFill>
                  <a:srgbClr val="FFFFFF"/>
                </a:solidFill>
                <a:latin typeface="Times New Roman" panose="02020603050405020304" pitchFamily="18" charset="0"/>
                <a:ea typeface="MiSans" pitchFamily="34" charset="-122"/>
                <a:cs typeface="Times New Roman" panose="02020603050405020304" pitchFamily="18" charset="0"/>
              </a:rPr>
              <a:t>Xiaohongshu</a:t>
            </a: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 and Douyin). The target total number of users reaches 20,000.</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Profit model: Move the paywall back and offer a longer free trial period. Increase the paid conversion rate to 3%.</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Operational indicators</a:t>
            </a:r>
          </a:p>
          <a:p>
            <a:pPr algn="just">
              <a:lnSpc>
                <a:spcPct val="120000"/>
              </a:lnSpc>
            </a:pPr>
            <a:endPar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endParaRP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Maintain the daily active users and monthly active users at 2,000 and 8,000 respectively.</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Invest more budget in promotion, approximately $50,000.</a:t>
            </a:r>
            <a:endParaRPr lang="en-US" sz="800" dirty="0">
              <a:latin typeface="Times New Roman" panose="02020603050405020304" pitchFamily="18" charset="0"/>
              <a:cs typeface="Times New Roman" panose="02020603050405020304" pitchFamily="18" charset="0"/>
            </a:endParaRPr>
          </a:p>
        </p:txBody>
      </p:sp>
      <p:pic>
        <p:nvPicPr>
          <p:cNvPr id="30" name="图片 29" descr="pexels-picjumbo-com-55570-196655"/>
          <p:cNvPicPr>
            <a:picLocks noChangeAspect="1"/>
          </p:cNvPicPr>
          <p:nvPr/>
        </p:nvPicPr>
        <p:blipFill>
          <a:blip r:embed="rId4"/>
          <a:stretch>
            <a:fillRect/>
          </a:stretch>
        </p:blipFill>
        <p:spPr>
          <a:xfrm>
            <a:off x="4418965" y="1529715"/>
            <a:ext cx="3514786" cy="2343600"/>
          </a:xfrm>
          <a:prstGeom prst="rect">
            <a:avLst/>
          </a:prstGeom>
        </p:spPr>
      </p:pic>
      <p:pic>
        <p:nvPicPr>
          <p:cNvPr id="31" name="图片 30" descr="pexels-fotios-photos-3024995"/>
          <p:cNvPicPr>
            <a:picLocks noChangeAspect="1"/>
          </p:cNvPicPr>
          <p:nvPr/>
        </p:nvPicPr>
        <p:blipFill>
          <a:blip r:embed="rId5"/>
          <a:stretch>
            <a:fillRect/>
          </a:stretch>
        </p:blipFill>
        <p:spPr>
          <a:xfrm>
            <a:off x="8049895" y="3977005"/>
            <a:ext cx="3568131" cy="2343600"/>
          </a:xfrm>
          <a:prstGeom prst="rect">
            <a:avLst/>
          </a:prstGeom>
        </p:spPr>
      </p:pic>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890905" y="1750696"/>
            <a:ext cx="9448800" cy="3934226"/>
          </a:xfrm>
          <a:prstGeom prst="roundRect">
            <a:avLst>
              <a:gd name="adj" fmla="val 4992"/>
            </a:avLst>
          </a:prstGeom>
          <a:solidFill>
            <a:srgbClr val="FFFFFF"/>
          </a:solidFill>
          <a:ln w="19050">
            <a:gradFill flip="none" rotWithShape="1">
              <a:gsLst>
                <a:gs pos="0">
                  <a:srgbClr val="1031B7">
                    <a:alpha val="0"/>
                  </a:srgbClr>
                </a:gs>
                <a:gs pos="14000">
                  <a:srgbClr val="1031B7">
                    <a:alpha val="0"/>
                  </a:srgbClr>
                </a:gs>
                <a:gs pos="100000">
                  <a:srgbClr val="1E46EB"/>
                </a:gs>
              </a:gsLst>
              <a:lin ang="10800000" scaled="1"/>
            </a:gradFill>
            <a:prstDash val="solid"/>
          </a:ln>
        </p:spPr>
        <p:txBody>
          <a:bodyPr/>
          <a:lstStyle/>
          <a:p>
            <a:endParaRPr lang="zh-CN" altLang="en-US"/>
          </a:p>
        </p:txBody>
      </p:sp>
      <p:sp>
        <p:nvSpPr>
          <p:cNvPr id="3" name="Text 1"/>
          <p:cNvSpPr/>
          <p:nvPr/>
        </p:nvSpPr>
        <p:spPr>
          <a:xfrm>
            <a:off x="890905" y="1750695"/>
            <a:ext cx="9448800" cy="4665345"/>
          </a:xfrm>
          <a:prstGeom prst="rect">
            <a:avLst/>
          </a:prstGeom>
          <a:noFill/>
        </p:spPr>
        <p:txBody>
          <a:bodyPr wrap="square" lIns="45720" tIns="91440" rIns="91440" bIns="45720" rtlCol="0" anchor="ctr"/>
          <a:lstStyle/>
          <a:p>
            <a:pPr marL="0" indent="0">
              <a:lnSpc>
                <a:spcPct val="100000"/>
              </a:lnSpc>
              <a:buNone/>
            </a:pPr>
            <a:endParaRPr lang="en-US" sz="1600" dirty="0"/>
          </a:p>
        </p:txBody>
      </p:sp>
      <p:pic>
        <p:nvPicPr>
          <p:cNvPr id="4" name="Image 0" descr="https://kimi-img.moonshot.cn/pub/slides/slides_tmpl/image/25-09-04-17:02:51-d2slbeu1bb2p4onbqkh0.png"/>
          <p:cNvPicPr>
            <a:picLocks noChangeAspect="1"/>
          </p:cNvPicPr>
          <p:nvPr/>
        </p:nvPicPr>
        <p:blipFill>
          <a:blip r:embed="rId3"/>
          <a:srcRect l="32" r="32"/>
          <a:stretch>
            <a:fillRect/>
          </a:stretch>
        </p:blipFill>
        <p:spPr>
          <a:xfrm>
            <a:off x="8250555" y="-13970"/>
            <a:ext cx="3941445" cy="6871970"/>
          </a:xfrm>
          <a:prstGeom prst="rect">
            <a:avLst/>
          </a:prstGeom>
        </p:spPr>
      </p:pic>
      <p:sp>
        <p:nvSpPr>
          <p:cNvPr id="5" name="Shape 2"/>
          <p:cNvSpPr/>
          <p:nvPr/>
        </p:nvSpPr>
        <p:spPr>
          <a:xfrm>
            <a:off x="318" y="6584950"/>
            <a:ext cx="12191365" cy="152400"/>
          </a:xfrm>
          <a:prstGeom prst="rect">
            <a:avLst/>
          </a:prstGeom>
          <a:solidFill>
            <a:srgbClr val="1CA97E"/>
          </a:solidFill>
        </p:spPr>
        <p:txBody>
          <a:bodyPr/>
          <a:lstStyle/>
          <a:p>
            <a:endParaRPr lang="zh-CN" altLang="en-US"/>
          </a:p>
        </p:txBody>
      </p:sp>
      <p:sp>
        <p:nvSpPr>
          <p:cNvPr id="6" name="Text 3"/>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Shape 4"/>
          <p:cNvSpPr/>
          <p:nvPr/>
        </p:nvSpPr>
        <p:spPr>
          <a:xfrm>
            <a:off x="318" y="6705600"/>
            <a:ext cx="12191365" cy="152400"/>
          </a:xfrm>
          <a:prstGeom prst="rect">
            <a:avLst/>
          </a:prstGeom>
          <a:solidFill>
            <a:srgbClr val="1E46EB"/>
          </a:solidFill>
        </p:spPr>
        <p:txBody>
          <a:bodyPr/>
          <a:lstStyle/>
          <a:p>
            <a:endParaRPr lang="zh-CN" altLang="en-US"/>
          </a:p>
        </p:txBody>
      </p:sp>
      <p:sp>
        <p:nvSpPr>
          <p:cNvPr id="8" name="Text 5"/>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 name="Shape 6"/>
          <p:cNvSpPr/>
          <p:nvPr/>
        </p:nvSpPr>
        <p:spPr>
          <a:xfrm>
            <a:off x="1118235" y="647700"/>
            <a:ext cx="6924675" cy="922020"/>
          </a:xfrm>
          <a:prstGeom prst="rect">
            <a:avLst/>
          </a:prstGeom>
          <a:solidFill>
            <a:srgbClr val="000000">
              <a:alpha val="0"/>
            </a:srgbClr>
          </a:solidFill>
        </p:spPr>
        <p:txBody>
          <a:bodyPr/>
          <a:lstStyle/>
          <a:p>
            <a:endParaRPr lang="zh-CN" altLang="en-US"/>
          </a:p>
        </p:txBody>
      </p:sp>
      <p:sp>
        <p:nvSpPr>
          <p:cNvPr id="10" name="Text 7"/>
          <p:cNvSpPr/>
          <p:nvPr/>
        </p:nvSpPr>
        <p:spPr>
          <a:xfrm>
            <a:off x="1118235" y="647700"/>
            <a:ext cx="6924675" cy="922020"/>
          </a:xfrm>
          <a:prstGeom prst="rect">
            <a:avLst/>
          </a:prstGeom>
          <a:noFill/>
        </p:spPr>
        <p:txBody>
          <a:bodyPr wrap="square" lIns="45720" tIns="91440" rIns="91440" bIns="45720" rtlCol="0" anchor="t"/>
          <a:lstStyle/>
          <a:p>
            <a:pPr marL="0" indent="0" algn="l">
              <a:lnSpc>
                <a:spcPct val="100000"/>
              </a:lnSpc>
              <a:buNone/>
            </a:pPr>
            <a:r>
              <a:rPr lang="en-US" sz="5400" b="1" kern="0" spc="300" dirty="0">
                <a:solidFill>
                  <a:srgbClr val="1E46EB"/>
                </a:solidFill>
                <a:latin typeface="MiSans" pitchFamily="34" charset="-122"/>
                <a:ea typeface="MiSans" pitchFamily="34" charset="-122"/>
                <a:cs typeface="MiSans" pitchFamily="34" charset="-120"/>
              </a:rPr>
              <a:t>   </a:t>
            </a:r>
            <a:r>
              <a:rPr lang="en-US" sz="3200" b="1" kern="0" spc="300" dirty="0">
                <a:solidFill>
                  <a:srgbClr val="1E46EB"/>
                </a:solidFill>
                <a:latin typeface="MiSans" pitchFamily="34" charset="-122"/>
                <a:ea typeface="MiSans" pitchFamily="34" charset="-122"/>
                <a:cs typeface="MiSans" pitchFamily="34" charset="-120"/>
              </a:rPr>
              <a:t>/CONTENTS</a:t>
            </a:r>
            <a:endParaRPr lang="en-US" sz="1600" dirty="0"/>
          </a:p>
        </p:txBody>
      </p:sp>
      <p:sp>
        <p:nvSpPr>
          <p:cNvPr id="11" name="Shape 8"/>
          <p:cNvSpPr/>
          <p:nvPr/>
        </p:nvSpPr>
        <p:spPr>
          <a:xfrm>
            <a:off x="1239520" y="2037715"/>
            <a:ext cx="311785" cy="312420"/>
          </a:xfrm>
          <a:prstGeom prst="ellipse">
            <a:avLst/>
          </a:prstGeom>
          <a:gradFill flip="none" rotWithShape="1">
            <a:gsLst>
              <a:gs pos="0">
                <a:srgbClr val="1E46EB"/>
              </a:gs>
              <a:gs pos="76000">
                <a:srgbClr val="1E46EB">
                  <a:alpha val="0"/>
                </a:srgbClr>
              </a:gs>
              <a:gs pos="100000">
                <a:srgbClr val="1E46EB">
                  <a:alpha val="0"/>
                </a:srgbClr>
              </a:gs>
            </a:gsLst>
            <a:lin ang="2700000" scaled="1"/>
          </a:gradFill>
        </p:spPr>
        <p:txBody>
          <a:bodyPr/>
          <a:lstStyle/>
          <a:p>
            <a:endParaRPr lang="zh-CN" altLang="en-US"/>
          </a:p>
        </p:txBody>
      </p:sp>
      <p:sp>
        <p:nvSpPr>
          <p:cNvPr id="12" name="Text 9"/>
          <p:cNvSpPr/>
          <p:nvPr/>
        </p:nvSpPr>
        <p:spPr>
          <a:xfrm>
            <a:off x="1239520" y="2037715"/>
            <a:ext cx="311785" cy="31242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0"/>
          <p:cNvSpPr/>
          <p:nvPr/>
        </p:nvSpPr>
        <p:spPr>
          <a:xfrm>
            <a:off x="1239520" y="2738120"/>
            <a:ext cx="311785" cy="312420"/>
          </a:xfrm>
          <a:prstGeom prst="ellipse">
            <a:avLst/>
          </a:prstGeom>
          <a:gradFill flip="none" rotWithShape="1">
            <a:gsLst>
              <a:gs pos="0">
                <a:srgbClr val="1CA97E"/>
              </a:gs>
              <a:gs pos="76000">
                <a:srgbClr val="1CA97E">
                  <a:alpha val="0"/>
                </a:srgbClr>
              </a:gs>
              <a:gs pos="100000">
                <a:srgbClr val="1CA97E">
                  <a:alpha val="0"/>
                </a:srgbClr>
              </a:gs>
            </a:gsLst>
            <a:lin ang="2700000" scaled="1"/>
          </a:gradFill>
        </p:spPr>
        <p:txBody>
          <a:bodyPr/>
          <a:lstStyle/>
          <a:p>
            <a:endParaRPr lang="zh-CN" altLang="en-US"/>
          </a:p>
        </p:txBody>
      </p:sp>
      <p:sp>
        <p:nvSpPr>
          <p:cNvPr id="14" name="Text 11"/>
          <p:cNvSpPr/>
          <p:nvPr/>
        </p:nvSpPr>
        <p:spPr>
          <a:xfrm>
            <a:off x="1239520" y="2738120"/>
            <a:ext cx="311785" cy="31242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 name="Shape 12"/>
          <p:cNvSpPr/>
          <p:nvPr/>
        </p:nvSpPr>
        <p:spPr>
          <a:xfrm>
            <a:off x="1239520" y="3438525"/>
            <a:ext cx="311785" cy="312420"/>
          </a:xfrm>
          <a:prstGeom prst="ellipse">
            <a:avLst/>
          </a:prstGeom>
          <a:gradFill flip="none" rotWithShape="1">
            <a:gsLst>
              <a:gs pos="0">
                <a:srgbClr val="1E46EB"/>
              </a:gs>
              <a:gs pos="76000">
                <a:srgbClr val="1E46EB">
                  <a:alpha val="0"/>
                </a:srgbClr>
              </a:gs>
              <a:gs pos="100000">
                <a:srgbClr val="1E46EB">
                  <a:alpha val="0"/>
                </a:srgbClr>
              </a:gs>
            </a:gsLst>
            <a:lin ang="2700000" scaled="1"/>
          </a:gradFill>
        </p:spPr>
        <p:txBody>
          <a:bodyPr/>
          <a:lstStyle/>
          <a:p>
            <a:endParaRPr lang="zh-CN" altLang="en-US"/>
          </a:p>
        </p:txBody>
      </p:sp>
      <p:sp>
        <p:nvSpPr>
          <p:cNvPr id="16" name="Text 13"/>
          <p:cNvSpPr/>
          <p:nvPr/>
        </p:nvSpPr>
        <p:spPr>
          <a:xfrm>
            <a:off x="1239520" y="3438525"/>
            <a:ext cx="311785" cy="31242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 name="Shape 14"/>
          <p:cNvSpPr/>
          <p:nvPr/>
        </p:nvSpPr>
        <p:spPr>
          <a:xfrm>
            <a:off x="1239520" y="4138930"/>
            <a:ext cx="311785" cy="312420"/>
          </a:xfrm>
          <a:prstGeom prst="ellipse">
            <a:avLst/>
          </a:prstGeom>
          <a:gradFill flip="none" rotWithShape="1">
            <a:gsLst>
              <a:gs pos="0">
                <a:srgbClr val="1CA97E"/>
              </a:gs>
              <a:gs pos="76000">
                <a:srgbClr val="1CA97E">
                  <a:alpha val="0"/>
                </a:srgbClr>
              </a:gs>
              <a:gs pos="100000">
                <a:srgbClr val="1CA97E">
                  <a:alpha val="0"/>
                </a:srgbClr>
              </a:gs>
            </a:gsLst>
            <a:lin ang="2700000" scaled="1"/>
          </a:gradFill>
        </p:spPr>
        <p:txBody>
          <a:bodyPr/>
          <a:lstStyle/>
          <a:p>
            <a:endParaRPr lang="zh-CN" altLang="en-US"/>
          </a:p>
        </p:txBody>
      </p:sp>
      <p:sp>
        <p:nvSpPr>
          <p:cNvPr id="18" name="Text 15"/>
          <p:cNvSpPr/>
          <p:nvPr/>
        </p:nvSpPr>
        <p:spPr>
          <a:xfrm>
            <a:off x="1239520" y="4138930"/>
            <a:ext cx="311785" cy="31242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 name="Shape 16"/>
          <p:cNvSpPr/>
          <p:nvPr/>
        </p:nvSpPr>
        <p:spPr>
          <a:xfrm>
            <a:off x="1239520" y="4839335"/>
            <a:ext cx="311785" cy="312420"/>
          </a:xfrm>
          <a:prstGeom prst="ellipse">
            <a:avLst/>
          </a:prstGeom>
          <a:gradFill flip="none" rotWithShape="1">
            <a:gsLst>
              <a:gs pos="0">
                <a:srgbClr val="1E46EB"/>
              </a:gs>
              <a:gs pos="76000">
                <a:srgbClr val="1E46EB">
                  <a:alpha val="0"/>
                </a:srgbClr>
              </a:gs>
              <a:gs pos="100000">
                <a:srgbClr val="1E46EB">
                  <a:alpha val="0"/>
                </a:srgbClr>
              </a:gs>
            </a:gsLst>
            <a:lin ang="2700000" scaled="1"/>
          </a:gradFill>
        </p:spPr>
        <p:txBody>
          <a:bodyPr/>
          <a:lstStyle/>
          <a:p>
            <a:endParaRPr lang="zh-CN" altLang="en-US"/>
          </a:p>
        </p:txBody>
      </p:sp>
      <p:sp>
        <p:nvSpPr>
          <p:cNvPr id="20" name="Text 17"/>
          <p:cNvSpPr/>
          <p:nvPr/>
        </p:nvSpPr>
        <p:spPr>
          <a:xfrm>
            <a:off x="1239520" y="4839335"/>
            <a:ext cx="311785" cy="31242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2" name="Text 19"/>
          <p:cNvSpPr/>
          <p:nvPr/>
        </p:nvSpPr>
        <p:spPr>
          <a:xfrm>
            <a:off x="1239520" y="5539740"/>
            <a:ext cx="311785" cy="31242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3" name="Text 20"/>
          <p:cNvSpPr/>
          <p:nvPr/>
        </p:nvSpPr>
        <p:spPr>
          <a:xfrm>
            <a:off x="1214755" y="2065020"/>
            <a:ext cx="780415" cy="482600"/>
          </a:xfrm>
          <a:prstGeom prst="rect">
            <a:avLst/>
          </a:prstGeom>
          <a:noFill/>
        </p:spPr>
        <p:txBody>
          <a:bodyPr wrap="square" lIns="91440" tIns="45720" rIns="91440" bIns="45720" rtlCol="0" anchor="t">
            <a:spAutoFit/>
          </a:bodyPr>
          <a:lstStyle/>
          <a:p>
            <a:pPr marL="0" indent="0" algn="ctr">
              <a:lnSpc>
                <a:spcPct val="100000"/>
              </a:lnSpc>
              <a:buNone/>
            </a:pPr>
            <a:r>
              <a:rPr lang="en-US" sz="3200" b="1" dirty="0">
                <a:solidFill>
                  <a:srgbClr val="1E46EB"/>
                </a:solidFill>
                <a:latin typeface="MiSans" pitchFamily="34" charset="-122"/>
                <a:ea typeface="MiSans" pitchFamily="34" charset="-122"/>
                <a:cs typeface="MiSans" pitchFamily="34" charset="-120"/>
              </a:rPr>
              <a:t>01</a:t>
            </a:r>
            <a:endParaRPr lang="en-US" sz="1600" dirty="0"/>
          </a:p>
        </p:txBody>
      </p:sp>
      <p:sp>
        <p:nvSpPr>
          <p:cNvPr id="24" name="Text 21"/>
          <p:cNvSpPr/>
          <p:nvPr/>
        </p:nvSpPr>
        <p:spPr>
          <a:xfrm>
            <a:off x="2169160" y="2118360"/>
            <a:ext cx="6160135" cy="523220"/>
          </a:xfrm>
          <a:prstGeom prst="rect">
            <a:avLst/>
          </a:prstGeom>
          <a:noFill/>
        </p:spPr>
        <p:txBody>
          <a:bodyPr wrap="square" lIns="91440" tIns="45720" rIns="91440" bIns="45720" rtlCol="0" anchor="t">
            <a:spAutoFit/>
          </a:bodyPr>
          <a:lstStyle/>
          <a:p>
            <a:r>
              <a:rPr lang="en-US" sz="2800" b="1" dirty="0">
                <a:solidFill>
                  <a:srgbClr val="404040"/>
                </a:solidFill>
                <a:latin typeface="MiSans" pitchFamily="34" charset="-122"/>
                <a:ea typeface="MiSans" pitchFamily="34" charset="-122"/>
                <a:cs typeface="MiSans" pitchFamily="34" charset="-120"/>
              </a:rPr>
              <a:t>Product Functions and Core Values</a:t>
            </a:r>
            <a:endParaRPr lang="en-US" sz="1600" dirty="0"/>
          </a:p>
        </p:txBody>
      </p:sp>
      <p:sp>
        <p:nvSpPr>
          <p:cNvPr id="25" name="Text 22"/>
          <p:cNvSpPr/>
          <p:nvPr/>
        </p:nvSpPr>
        <p:spPr>
          <a:xfrm>
            <a:off x="1214755" y="2757805"/>
            <a:ext cx="818515" cy="482600"/>
          </a:xfrm>
          <a:prstGeom prst="rect">
            <a:avLst/>
          </a:prstGeom>
          <a:noFill/>
        </p:spPr>
        <p:txBody>
          <a:bodyPr wrap="square" lIns="91440" tIns="45720" rIns="91440" bIns="45720" rtlCol="0" anchor="t">
            <a:spAutoFit/>
          </a:bodyPr>
          <a:lstStyle/>
          <a:p>
            <a:pPr marL="0" indent="0" algn="ctr">
              <a:lnSpc>
                <a:spcPct val="100000"/>
              </a:lnSpc>
              <a:buNone/>
            </a:pPr>
            <a:r>
              <a:rPr lang="en-US" sz="3200" b="1" dirty="0">
                <a:solidFill>
                  <a:srgbClr val="1CA97E"/>
                </a:solidFill>
                <a:latin typeface="MiSans" pitchFamily="34" charset="-122"/>
                <a:ea typeface="MiSans" pitchFamily="34" charset="-122"/>
                <a:cs typeface="MiSans" pitchFamily="34" charset="-120"/>
              </a:rPr>
              <a:t>02</a:t>
            </a:r>
            <a:endParaRPr lang="en-US" sz="1600" dirty="0"/>
          </a:p>
        </p:txBody>
      </p:sp>
      <p:sp>
        <p:nvSpPr>
          <p:cNvPr id="26" name="Text 23"/>
          <p:cNvSpPr/>
          <p:nvPr/>
        </p:nvSpPr>
        <p:spPr>
          <a:xfrm>
            <a:off x="2169160" y="2809875"/>
            <a:ext cx="6160135" cy="523220"/>
          </a:xfrm>
          <a:prstGeom prst="rect">
            <a:avLst/>
          </a:prstGeom>
          <a:noFill/>
        </p:spPr>
        <p:txBody>
          <a:bodyPr wrap="square" lIns="91440" tIns="45720" rIns="91440" bIns="45720" rtlCol="0" anchor="t">
            <a:spAutoFit/>
          </a:bodyPr>
          <a:lstStyle/>
          <a:p>
            <a:r>
              <a:rPr lang="en-US" sz="2800" b="1" dirty="0">
                <a:solidFill>
                  <a:srgbClr val="404040"/>
                </a:solidFill>
                <a:latin typeface="MiSans" pitchFamily="34" charset="-122"/>
                <a:ea typeface="MiSans" pitchFamily="34" charset="-122"/>
                <a:cs typeface="MiSans" pitchFamily="34" charset="-120"/>
              </a:rPr>
              <a:t>Project Origin and Market Analysis</a:t>
            </a:r>
            <a:endParaRPr lang="en-US" sz="1600" dirty="0"/>
          </a:p>
        </p:txBody>
      </p:sp>
      <p:sp>
        <p:nvSpPr>
          <p:cNvPr id="27" name="Text 24"/>
          <p:cNvSpPr/>
          <p:nvPr/>
        </p:nvSpPr>
        <p:spPr>
          <a:xfrm>
            <a:off x="1214755" y="3450590"/>
            <a:ext cx="818515" cy="482600"/>
          </a:xfrm>
          <a:prstGeom prst="rect">
            <a:avLst/>
          </a:prstGeom>
          <a:noFill/>
        </p:spPr>
        <p:txBody>
          <a:bodyPr wrap="square" lIns="91440" tIns="45720" rIns="91440" bIns="45720" rtlCol="0" anchor="t">
            <a:spAutoFit/>
          </a:bodyPr>
          <a:lstStyle/>
          <a:p>
            <a:pPr marL="0" indent="0" algn="ctr">
              <a:lnSpc>
                <a:spcPct val="100000"/>
              </a:lnSpc>
              <a:buNone/>
            </a:pPr>
            <a:r>
              <a:rPr lang="en-US" sz="3200" b="1" dirty="0">
                <a:solidFill>
                  <a:srgbClr val="1E46EB"/>
                </a:solidFill>
                <a:latin typeface="MiSans" pitchFamily="34" charset="-122"/>
                <a:ea typeface="MiSans" pitchFamily="34" charset="-122"/>
                <a:cs typeface="MiSans" pitchFamily="34" charset="-120"/>
              </a:rPr>
              <a:t>03</a:t>
            </a:r>
            <a:endParaRPr lang="en-US" sz="1600" dirty="0"/>
          </a:p>
        </p:txBody>
      </p:sp>
      <p:sp>
        <p:nvSpPr>
          <p:cNvPr id="28" name="Text 25"/>
          <p:cNvSpPr/>
          <p:nvPr/>
        </p:nvSpPr>
        <p:spPr>
          <a:xfrm>
            <a:off x="2169160" y="3502660"/>
            <a:ext cx="6160135" cy="523220"/>
          </a:xfrm>
          <a:prstGeom prst="rect">
            <a:avLst/>
          </a:prstGeom>
          <a:noFill/>
        </p:spPr>
        <p:txBody>
          <a:bodyPr wrap="square" lIns="91440" tIns="45720" rIns="91440" bIns="45720" rtlCol="0" anchor="t">
            <a:spAutoFit/>
          </a:bodyPr>
          <a:lstStyle/>
          <a:p>
            <a:r>
              <a:rPr lang="en-US" sz="2800" b="1" dirty="0">
                <a:solidFill>
                  <a:srgbClr val="404040"/>
                </a:solidFill>
                <a:latin typeface="MiSans" pitchFamily="34" charset="-122"/>
                <a:ea typeface="MiSans" pitchFamily="34" charset="-122"/>
                <a:cs typeface="MiSans" pitchFamily="34" charset="-120"/>
              </a:rPr>
              <a:t>Target Users and Business Model</a:t>
            </a:r>
            <a:endParaRPr lang="en-US" sz="1600" dirty="0"/>
          </a:p>
        </p:txBody>
      </p:sp>
      <p:sp>
        <p:nvSpPr>
          <p:cNvPr id="29" name="Text 26"/>
          <p:cNvSpPr/>
          <p:nvPr/>
        </p:nvSpPr>
        <p:spPr>
          <a:xfrm>
            <a:off x="1214755" y="4143375"/>
            <a:ext cx="818515" cy="482600"/>
          </a:xfrm>
          <a:prstGeom prst="rect">
            <a:avLst/>
          </a:prstGeom>
          <a:noFill/>
        </p:spPr>
        <p:txBody>
          <a:bodyPr wrap="square" lIns="91440" tIns="45720" rIns="91440" bIns="45720" rtlCol="0" anchor="t">
            <a:spAutoFit/>
          </a:bodyPr>
          <a:lstStyle/>
          <a:p>
            <a:pPr marL="0" indent="0" algn="ctr">
              <a:lnSpc>
                <a:spcPct val="100000"/>
              </a:lnSpc>
              <a:buNone/>
            </a:pPr>
            <a:r>
              <a:rPr lang="en-US" sz="3200" b="1" dirty="0">
                <a:solidFill>
                  <a:srgbClr val="1CA97E"/>
                </a:solidFill>
                <a:latin typeface="MiSans" pitchFamily="34" charset="-122"/>
                <a:ea typeface="MiSans" pitchFamily="34" charset="-122"/>
                <a:cs typeface="MiSans" pitchFamily="34" charset="-120"/>
              </a:rPr>
              <a:t>04</a:t>
            </a:r>
            <a:endParaRPr lang="en-US" sz="1600" dirty="0"/>
          </a:p>
        </p:txBody>
      </p:sp>
      <p:sp>
        <p:nvSpPr>
          <p:cNvPr id="30" name="Text 27"/>
          <p:cNvSpPr/>
          <p:nvPr/>
        </p:nvSpPr>
        <p:spPr>
          <a:xfrm>
            <a:off x="2169160" y="4195445"/>
            <a:ext cx="8494395" cy="523220"/>
          </a:xfrm>
          <a:prstGeom prst="rect">
            <a:avLst/>
          </a:prstGeom>
          <a:noFill/>
        </p:spPr>
        <p:txBody>
          <a:bodyPr wrap="square" lIns="91440" tIns="45720" rIns="91440" bIns="45720" rtlCol="0" anchor="t">
            <a:spAutoFit/>
          </a:bodyPr>
          <a:lstStyle/>
          <a:p>
            <a:r>
              <a:rPr lang="en-US" sz="2800" b="1" dirty="0">
                <a:solidFill>
                  <a:srgbClr val="404040"/>
                </a:solidFill>
                <a:latin typeface="MiSans" pitchFamily="34" charset="-122"/>
                <a:ea typeface="MiSans" pitchFamily="34" charset="-122"/>
                <a:cs typeface="MiSans" pitchFamily="34" charset="-120"/>
              </a:rPr>
              <a:t>Marketing Propositions and Marketing channels</a:t>
            </a:r>
            <a:endParaRPr lang="en-US" sz="1600" dirty="0"/>
          </a:p>
        </p:txBody>
      </p:sp>
      <p:sp>
        <p:nvSpPr>
          <p:cNvPr id="31" name="Text 28"/>
          <p:cNvSpPr/>
          <p:nvPr/>
        </p:nvSpPr>
        <p:spPr>
          <a:xfrm>
            <a:off x="1214755" y="4836160"/>
            <a:ext cx="818515" cy="482600"/>
          </a:xfrm>
          <a:prstGeom prst="rect">
            <a:avLst/>
          </a:prstGeom>
          <a:noFill/>
        </p:spPr>
        <p:txBody>
          <a:bodyPr wrap="square" lIns="91440" tIns="45720" rIns="91440" bIns="45720" rtlCol="0" anchor="t">
            <a:spAutoFit/>
          </a:bodyPr>
          <a:lstStyle/>
          <a:p>
            <a:pPr marL="0" indent="0" algn="ctr">
              <a:lnSpc>
                <a:spcPct val="100000"/>
              </a:lnSpc>
              <a:buNone/>
            </a:pPr>
            <a:r>
              <a:rPr lang="en-US" sz="3200" b="1" dirty="0">
                <a:solidFill>
                  <a:srgbClr val="1E46EB"/>
                </a:solidFill>
                <a:latin typeface="MiSans" pitchFamily="34" charset="-122"/>
                <a:ea typeface="MiSans" pitchFamily="34" charset="-122"/>
                <a:cs typeface="MiSans" pitchFamily="34" charset="-120"/>
              </a:rPr>
              <a:t>05</a:t>
            </a:r>
            <a:endParaRPr lang="en-US" sz="1600" dirty="0"/>
          </a:p>
        </p:txBody>
      </p:sp>
      <p:sp>
        <p:nvSpPr>
          <p:cNvPr id="32" name="Text 29"/>
          <p:cNvSpPr/>
          <p:nvPr/>
        </p:nvSpPr>
        <p:spPr>
          <a:xfrm>
            <a:off x="2169160" y="4888230"/>
            <a:ext cx="7288990" cy="523220"/>
          </a:xfrm>
          <a:prstGeom prst="rect">
            <a:avLst/>
          </a:prstGeom>
          <a:noFill/>
        </p:spPr>
        <p:txBody>
          <a:bodyPr wrap="square" lIns="91440" tIns="45720" rIns="91440" bIns="45720" rtlCol="0" anchor="t">
            <a:spAutoFit/>
          </a:bodyPr>
          <a:lstStyle/>
          <a:p>
            <a:r>
              <a:rPr lang="en-US" sz="2800" b="1" dirty="0">
                <a:solidFill>
                  <a:srgbClr val="404040"/>
                </a:solidFill>
                <a:latin typeface="MiSans" pitchFamily="34" charset="-122"/>
                <a:ea typeface="MiSans" pitchFamily="34" charset="-122"/>
                <a:cs typeface="MiSans" pitchFamily="34" charset="-120"/>
              </a:rPr>
              <a:t>Financial Models and Verification Channels</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95630" y="487045"/>
            <a:ext cx="11160125" cy="646331"/>
          </a:xfrm>
          <a:prstGeom prst="rect">
            <a:avLst/>
          </a:prstGeom>
          <a:noFill/>
        </p:spPr>
        <p:txBody>
          <a:bodyPr wrap="square" lIns="91440" tIns="45720" rIns="91440" bIns="45720" rtlCol="0" anchor="t">
            <a:spAutoFit/>
          </a:bodyPr>
          <a:lstStyle/>
          <a:p>
            <a:r>
              <a:rPr lang="en-US" altLang="zh-CN" sz="3600" b="1" dirty="0">
                <a:solidFill>
                  <a:srgbClr val="1E46EB"/>
                </a:solidFill>
                <a:latin typeface="Times New Roman" panose="02020603050405020304" pitchFamily="18" charset="0"/>
                <a:ea typeface="MiSans" pitchFamily="34" charset="-122"/>
                <a:cs typeface="Times New Roman" panose="02020603050405020304" pitchFamily="18" charset="0"/>
              </a:rPr>
              <a:t>Two-year path and profit forecast</a:t>
            </a:r>
            <a:endParaRPr lang="en-US" altLang="zh-CN" sz="1600" dirty="0">
              <a:latin typeface="Times New Roman" panose="02020603050405020304" pitchFamily="18" charset="0"/>
              <a:cs typeface="Times New Roman" panose="02020603050405020304" pitchFamily="18" charset="0"/>
            </a:endParaRPr>
          </a:p>
        </p:txBody>
      </p:sp>
      <p:sp>
        <p:nvSpPr>
          <p:cNvPr id="3" name="Shape 1"/>
          <p:cNvSpPr/>
          <p:nvPr/>
        </p:nvSpPr>
        <p:spPr>
          <a:xfrm>
            <a:off x="318" y="6584950"/>
            <a:ext cx="12191365" cy="152400"/>
          </a:xfrm>
          <a:prstGeom prst="rect">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4" name="Text 2"/>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5" name="Shape 3"/>
          <p:cNvSpPr/>
          <p:nvPr/>
        </p:nvSpPr>
        <p:spPr>
          <a:xfrm>
            <a:off x="318" y="6705600"/>
            <a:ext cx="12191365" cy="1524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6" name="Text 4"/>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7" name="Shape 5"/>
          <p:cNvSpPr/>
          <p:nvPr/>
        </p:nvSpPr>
        <p:spPr>
          <a:xfrm>
            <a:off x="0" y="465455"/>
            <a:ext cx="437515" cy="6477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8" name="Text 6"/>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9" name="Shape 7"/>
          <p:cNvSpPr/>
          <p:nvPr/>
        </p:nvSpPr>
        <p:spPr>
          <a:xfrm>
            <a:off x="488315" y="465455"/>
            <a:ext cx="76200" cy="6477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0" name="Text 8"/>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1" name="Shape 9"/>
          <p:cNvSpPr/>
          <p:nvPr/>
        </p:nvSpPr>
        <p:spPr>
          <a:xfrm>
            <a:off x="745490" y="1475105"/>
            <a:ext cx="3524312" cy="2437765"/>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2" name="Text 10"/>
          <p:cNvSpPr/>
          <p:nvPr/>
        </p:nvSpPr>
        <p:spPr>
          <a:xfrm>
            <a:off x="745490" y="1475105"/>
            <a:ext cx="3524312" cy="2437765"/>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pic>
        <p:nvPicPr>
          <p:cNvPr id="13" name="Image 0" descr="https://kimi-img.moonshot.cn/pub/slides/slides_tmpl/image/25-09-04-17:02:54-d2slbfm1bb2p4onbqkp0.png"/>
          <p:cNvPicPr>
            <a:picLocks noChangeAspect="1"/>
          </p:cNvPicPr>
          <p:nvPr/>
        </p:nvPicPr>
        <p:blipFill>
          <a:blip r:embed="rId3"/>
          <a:srcRect l="-8" t="24" r="8" b="24"/>
          <a:stretch>
            <a:fillRect/>
          </a:stretch>
        </p:blipFill>
        <p:spPr>
          <a:xfrm>
            <a:off x="745490" y="3977005"/>
            <a:ext cx="3524885" cy="2343150"/>
          </a:xfrm>
          <a:prstGeom prst="rect">
            <a:avLst/>
          </a:prstGeom>
        </p:spPr>
      </p:pic>
      <p:sp>
        <p:nvSpPr>
          <p:cNvPr id="14" name="Shape 11"/>
          <p:cNvSpPr/>
          <p:nvPr/>
        </p:nvSpPr>
        <p:spPr>
          <a:xfrm>
            <a:off x="8035290" y="1475105"/>
            <a:ext cx="3524312" cy="2437765"/>
          </a:xfrm>
          <a:prstGeom prst="rect">
            <a:avLst/>
          </a:prstGeom>
          <a:solidFill>
            <a:schemeClr val="accent2"/>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5" name="Text 12"/>
          <p:cNvSpPr/>
          <p:nvPr/>
        </p:nvSpPr>
        <p:spPr>
          <a:xfrm>
            <a:off x="8035290" y="1475105"/>
            <a:ext cx="3524312" cy="2437765"/>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8" name="Text 14"/>
          <p:cNvSpPr/>
          <p:nvPr/>
        </p:nvSpPr>
        <p:spPr>
          <a:xfrm>
            <a:off x="4390390" y="3882390"/>
            <a:ext cx="3524250" cy="2437765"/>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20" name="Text 15"/>
          <p:cNvSpPr/>
          <p:nvPr/>
        </p:nvSpPr>
        <p:spPr>
          <a:xfrm>
            <a:off x="974949" y="1602740"/>
            <a:ext cx="3219802" cy="368300"/>
          </a:xfrm>
          <a:prstGeom prst="rect">
            <a:avLst/>
          </a:prstGeom>
          <a:noFill/>
        </p:spPr>
        <p:txBody>
          <a:bodyPr wrap="square" lIns="91440" tIns="45720" rIns="91440" bIns="45720" rtlCol="0" anchor="t">
            <a:spAutoFit/>
          </a:bodyPr>
          <a:lstStyle/>
          <a:p>
            <a:pPr marL="0" indent="0" algn="just">
              <a:lnSpc>
                <a:spcPct val="100000"/>
              </a:lnSpc>
              <a:buNone/>
            </a:pPr>
            <a:r>
              <a:rPr lang="en-US" b="1" dirty="0">
                <a:solidFill>
                  <a:srgbClr val="FFFFFF"/>
                </a:solidFill>
                <a:latin typeface="Times New Roman" panose="02020603050405020304" pitchFamily="18" charset="0"/>
                <a:ea typeface="MiSans" pitchFamily="34" charset="-122"/>
                <a:cs typeface="Times New Roman" panose="02020603050405020304" pitchFamily="18" charset="0"/>
              </a:rPr>
              <a:t>Phase</a:t>
            </a:r>
            <a:r>
              <a:rPr lang="zh-CN" altLang="en-US" b="1" dirty="0">
                <a:solidFill>
                  <a:srgbClr val="FFFFFF"/>
                </a:solidFill>
                <a:latin typeface="Times New Roman" panose="02020603050405020304" pitchFamily="18" charset="0"/>
                <a:ea typeface="MiSans" pitchFamily="34" charset="-122"/>
                <a:cs typeface="Times New Roman" panose="02020603050405020304" pitchFamily="18" charset="0"/>
              </a:rPr>
              <a:t> </a:t>
            </a:r>
            <a:r>
              <a:rPr lang="en-US" altLang="zh-CN" b="1" dirty="0">
                <a:solidFill>
                  <a:srgbClr val="FFFFFF"/>
                </a:solidFill>
                <a:latin typeface="Times New Roman" panose="02020603050405020304" pitchFamily="18" charset="0"/>
                <a:ea typeface="MiSans" pitchFamily="34" charset="-122"/>
                <a:cs typeface="Times New Roman" panose="02020603050405020304" pitchFamily="18" charset="0"/>
              </a:rPr>
              <a:t>4</a:t>
            </a:r>
            <a:endParaRPr lang="en-US" altLang="zh-CN" sz="1600" b="1" dirty="0">
              <a:solidFill>
                <a:srgbClr val="FFFFFF"/>
              </a:solidFill>
              <a:latin typeface="Times New Roman" panose="02020603050405020304" pitchFamily="18" charset="0"/>
              <a:ea typeface="MiSans" pitchFamily="34" charset="-122"/>
              <a:cs typeface="Times New Roman" panose="02020603050405020304" pitchFamily="18" charset="0"/>
            </a:endParaRPr>
          </a:p>
        </p:txBody>
      </p:sp>
      <p:sp>
        <p:nvSpPr>
          <p:cNvPr id="21" name="Text 16"/>
          <p:cNvSpPr/>
          <p:nvPr/>
        </p:nvSpPr>
        <p:spPr>
          <a:xfrm>
            <a:off x="974949" y="1957070"/>
            <a:ext cx="3141061" cy="1852238"/>
          </a:xfrm>
          <a:prstGeom prst="rect">
            <a:avLst/>
          </a:prstGeom>
          <a:noFill/>
        </p:spPr>
        <p:txBody>
          <a:bodyPr wrap="square" lIns="91440" tIns="45720" rIns="91440" bIns="45720" rtlCol="0" anchor="t">
            <a:spAutoFit/>
          </a:bodyPr>
          <a:lstStyle/>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TM Release Version (10th - 12th month)</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Core objective: To achieve stable user growth and revenue growth.</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User acquisition: Fully launch marketing promotion. The total number of users for the target year reaches 50,000.</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Profit model: Formally establish a subscription price system. Launch the "E-commerce Seller Package", aiming to achieve a comprehensive paid conversion rate of 5% and a monthly recurring revenue of $12,500.</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Operational indicators</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Maintain the daily active users and monthly active users at 5,000 and 15,000 respectively.</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Optimize keywords in the app store to increase the proportion of organic traffic.</a:t>
            </a:r>
            <a:endParaRPr lang="en-US" sz="800" dirty="0">
              <a:latin typeface="Times New Roman" panose="02020603050405020304" pitchFamily="18" charset="0"/>
              <a:cs typeface="Times New Roman" panose="02020603050405020304" pitchFamily="18" charset="0"/>
            </a:endParaRPr>
          </a:p>
        </p:txBody>
      </p:sp>
      <p:sp>
        <p:nvSpPr>
          <p:cNvPr id="22" name="Text 17"/>
          <p:cNvSpPr/>
          <p:nvPr/>
        </p:nvSpPr>
        <p:spPr>
          <a:xfrm>
            <a:off x="8224059" y="1550487"/>
            <a:ext cx="3141061" cy="368300"/>
          </a:xfrm>
          <a:prstGeom prst="rect">
            <a:avLst/>
          </a:prstGeom>
          <a:noFill/>
        </p:spPr>
        <p:txBody>
          <a:bodyPr wrap="square" lIns="91440" tIns="45720" rIns="91440" bIns="45720" rtlCol="0" anchor="t">
            <a:spAutoFit/>
          </a:bodyPr>
          <a:lstStyle/>
          <a:p>
            <a:pPr marL="0" indent="0" algn="just">
              <a:lnSpc>
                <a:spcPct val="100000"/>
              </a:lnSpc>
              <a:buNone/>
            </a:pPr>
            <a:r>
              <a:rPr lang="en-US" sz="1800" b="1" dirty="0">
                <a:solidFill>
                  <a:srgbClr val="FFFFFF"/>
                </a:solidFill>
                <a:latin typeface="Times New Roman" panose="02020603050405020304" pitchFamily="18" charset="0"/>
                <a:ea typeface="MiSans" pitchFamily="34" charset="-122"/>
                <a:cs typeface="Times New Roman" panose="02020603050405020304" pitchFamily="18" charset="0"/>
              </a:rPr>
              <a:t>Phase5</a:t>
            </a:r>
          </a:p>
        </p:txBody>
      </p:sp>
      <p:sp>
        <p:nvSpPr>
          <p:cNvPr id="23" name="Text 18"/>
          <p:cNvSpPr/>
          <p:nvPr/>
        </p:nvSpPr>
        <p:spPr>
          <a:xfrm>
            <a:off x="8224059" y="1826480"/>
            <a:ext cx="3219802" cy="1999971"/>
          </a:xfrm>
          <a:prstGeom prst="rect">
            <a:avLst/>
          </a:prstGeom>
          <a:noFill/>
        </p:spPr>
        <p:txBody>
          <a:bodyPr wrap="square" lIns="91440" tIns="45720" rIns="91440" bIns="45720" rtlCol="0" anchor="t">
            <a:spAutoFit/>
          </a:bodyPr>
          <a:lstStyle/>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GA Full Launch Version (Months 13-24)</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Core objective: Expand scale, achieve break-even and maintain profitability.</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User acquisition: Explore pre-installation cooperation, channel cooperation, etc. The total number of target users exceeds 120,000.</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Profit model: Diversified revenue sources, including personal subscriptions, enterprise packages and API services. The target paid conversion rate is to remain stable at over 8%, achieving a break-even point at the company level.</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Operational indicators</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Maintain the daily active users and monthly active users at 8,000 and 25,000 respectively.</a:t>
            </a:r>
          </a:p>
          <a:p>
            <a:pPr algn="just">
              <a:lnSpc>
                <a:spcPct val="120000"/>
              </a:lnSpc>
            </a:pPr>
            <a:r>
              <a:rPr lang="en-US" altLang="zh-CN" sz="800" dirty="0">
                <a:solidFill>
                  <a:srgbClr val="FFFFFF"/>
                </a:solidFill>
                <a:latin typeface="Times New Roman" panose="02020603050405020304" pitchFamily="18" charset="0"/>
                <a:ea typeface="MiSans" pitchFamily="34" charset="-122"/>
                <a:cs typeface="Times New Roman" panose="02020603050405020304" pitchFamily="18" charset="0"/>
              </a:rPr>
              <a:t>Achieve a healthy user acquisition return rate.</a:t>
            </a:r>
            <a:endParaRPr lang="en-US" sz="800" dirty="0">
              <a:latin typeface="Times New Roman" panose="02020603050405020304" pitchFamily="18" charset="0"/>
              <a:cs typeface="Times New Roman" panose="02020603050405020304" pitchFamily="18" charset="0"/>
            </a:endParaRPr>
          </a:p>
        </p:txBody>
      </p:sp>
      <p:sp>
        <p:nvSpPr>
          <p:cNvPr id="24" name="Text 19"/>
          <p:cNvSpPr/>
          <p:nvPr/>
        </p:nvSpPr>
        <p:spPr>
          <a:xfrm>
            <a:off x="4542950" y="4010025"/>
            <a:ext cx="3141621" cy="368300"/>
          </a:xfrm>
          <a:prstGeom prst="rect">
            <a:avLst/>
          </a:prstGeom>
          <a:noFill/>
        </p:spPr>
        <p:txBody>
          <a:bodyPr wrap="square" lIns="91440" tIns="45720" rIns="91440" bIns="45720" rtlCol="0" anchor="t">
            <a:spAutoFit/>
          </a:bodyPr>
          <a:lstStyle/>
          <a:p>
            <a:pPr marL="0" indent="0" algn="just">
              <a:lnSpc>
                <a:spcPct val="100000"/>
              </a:lnSpc>
              <a:buNone/>
            </a:pPr>
            <a:r>
              <a:rPr lang="en-US" sz="1800" b="1" dirty="0">
                <a:solidFill>
                  <a:srgbClr val="FFFFFF"/>
                </a:solidFill>
                <a:latin typeface="Times New Roman" panose="02020603050405020304" pitchFamily="18" charset="0"/>
                <a:ea typeface="MiSans" pitchFamily="34" charset="-122"/>
                <a:cs typeface="Times New Roman" panose="02020603050405020304" pitchFamily="18" charset="0"/>
              </a:rPr>
              <a:t>Phase3</a:t>
            </a:r>
          </a:p>
        </p:txBody>
      </p:sp>
      <p:sp>
        <p:nvSpPr>
          <p:cNvPr id="25" name="Text 20"/>
          <p:cNvSpPr/>
          <p:nvPr/>
        </p:nvSpPr>
        <p:spPr>
          <a:xfrm>
            <a:off x="4542950" y="4364355"/>
            <a:ext cx="3219746" cy="866140"/>
          </a:xfrm>
          <a:prstGeom prst="rect">
            <a:avLst/>
          </a:prstGeom>
          <a:noFill/>
        </p:spPr>
        <p:txBody>
          <a:bodyPr wrap="square" lIns="91440" tIns="45720" rIns="91440" bIns="45720" rtlCol="0" anchor="t">
            <a:spAutoFit/>
          </a:bodyPr>
          <a:lstStyle/>
          <a:p>
            <a:pPr marL="0" indent="0" algn="just">
              <a:lnSpc>
                <a:spcPct val="120000"/>
              </a:lnSpc>
              <a:buNone/>
            </a:pPr>
            <a:r>
              <a:rPr lang="en-US" sz="1400" dirty="0">
                <a:solidFill>
                  <a:srgbClr val="FFFFFF"/>
                </a:solidFill>
                <a:latin typeface="Times New Roman" panose="02020603050405020304" pitchFamily="18" charset="0"/>
                <a:ea typeface="MiSans" pitchFamily="34" charset="-122"/>
                <a:cs typeface="Times New Roman" panose="02020603050405020304" pitchFamily="18" charset="0"/>
              </a:rPr>
              <a:t>LocalCanvas第三年构建创作者模板市场，引入NFT确权交易，平台抽成15%，实现盈亏平衡，迈向新高度。</a:t>
            </a:r>
            <a:endParaRPr lang="en-US" sz="1600" dirty="0">
              <a:latin typeface="Times New Roman" panose="02020603050405020304" pitchFamily="18" charset="0"/>
              <a:cs typeface="Times New Roman" panose="02020603050405020304" pitchFamily="18" charset="0"/>
            </a:endParaRPr>
          </a:p>
        </p:txBody>
      </p:sp>
      <p:pic>
        <p:nvPicPr>
          <p:cNvPr id="30" name="图片 29" descr="pexels-picjumbo-com-55570-196655"/>
          <p:cNvPicPr>
            <a:picLocks noChangeAspect="1"/>
          </p:cNvPicPr>
          <p:nvPr/>
        </p:nvPicPr>
        <p:blipFill>
          <a:blip r:embed="rId4"/>
          <a:stretch>
            <a:fillRect/>
          </a:stretch>
        </p:blipFill>
        <p:spPr>
          <a:xfrm>
            <a:off x="4418965" y="1529715"/>
            <a:ext cx="3514725" cy="4832350"/>
          </a:xfrm>
          <a:prstGeom prst="rect">
            <a:avLst/>
          </a:prstGeom>
        </p:spPr>
      </p:pic>
      <p:pic>
        <p:nvPicPr>
          <p:cNvPr id="31" name="图片 30" descr="pexels-fotios-photos-3024995"/>
          <p:cNvPicPr>
            <a:picLocks noChangeAspect="1"/>
          </p:cNvPicPr>
          <p:nvPr/>
        </p:nvPicPr>
        <p:blipFill>
          <a:blip r:embed="rId5"/>
          <a:stretch>
            <a:fillRect/>
          </a:stretch>
        </p:blipFill>
        <p:spPr>
          <a:xfrm>
            <a:off x="8049895" y="3977005"/>
            <a:ext cx="3568131" cy="2343600"/>
          </a:xfrm>
          <a:prstGeom prst="rect">
            <a:avLst/>
          </a:prstGeom>
        </p:spPr>
      </p:pic>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95630" y="487045"/>
            <a:ext cx="11160125" cy="646331"/>
          </a:xfrm>
          <a:prstGeom prst="rect">
            <a:avLst/>
          </a:prstGeom>
          <a:noFill/>
        </p:spPr>
        <p:txBody>
          <a:bodyPr wrap="square" lIns="91440" tIns="45720" rIns="91440" bIns="45720" rtlCol="0" anchor="t">
            <a:spAutoFit/>
          </a:bodyPr>
          <a:lstStyle/>
          <a:p>
            <a:pPr marL="0" indent="0" algn="l">
              <a:lnSpc>
                <a:spcPct val="100000"/>
              </a:lnSpc>
              <a:buNone/>
            </a:pPr>
            <a:r>
              <a:rPr lang="en-US" sz="3600" b="1" dirty="0">
                <a:solidFill>
                  <a:srgbClr val="1E46EB"/>
                </a:solidFill>
                <a:latin typeface="Times New Roman" panose="02020603050405020304" pitchFamily="18" charset="0"/>
                <a:ea typeface="MiSans" pitchFamily="34" charset="-122"/>
                <a:cs typeface="Times New Roman" panose="02020603050405020304" pitchFamily="18" charset="0"/>
              </a:rPr>
              <a:t>Channels to Validate the App</a:t>
            </a:r>
            <a:endParaRPr lang="en-US" sz="1600" dirty="0">
              <a:latin typeface="Times New Roman" panose="02020603050405020304" pitchFamily="18" charset="0"/>
              <a:cs typeface="Times New Roman" panose="02020603050405020304" pitchFamily="18" charset="0"/>
            </a:endParaRPr>
          </a:p>
        </p:txBody>
      </p:sp>
      <p:sp>
        <p:nvSpPr>
          <p:cNvPr id="3" name="Shape 1"/>
          <p:cNvSpPr/>
          <p:nvPr/>
        </p:nvSpPr>
        <p:spPr>
          <a:xfrm>
            <a:off x="318" y="6584950"/>
            <a:ext cx="12191365" cy="152400"/>
          </a:xfrm>
          <a:prstGeom prst="rect">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4" name="Text 2"/>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5" name="Shape 3"/>
          <p:cNvSpPr/>
          <p:nvPr/>
        </p:nvSpPr>
        <p:spPr>
          <a:xfrm>
            <a:off x="318" y="6705600"/>
            <a:ext cx="12191365" cy="1524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6" name="Text 4"/>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7" name="Shape 5"/>
          <p:cNvSpPr/>
          <p:nvPr/>
        </p:nvSpPr>
        <p:spPr>
          <a:xfrm>
            <a:off x="0" y="465455"/>
            <a:ext cx="437515" cy="6477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8" name="Text 6"/>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9" name="Shape 7"/>
          <p:cNvSpPr/>
          <p:nvPr/>
        </p:nvSpPr>
        <p:spPr>
          <a:xfrm>
            <a:off x="488315" y="465455"/>
            <a:ext cx="76200" cy="647700"/>
          </a:xfrm>
          <a:prstGeom prst="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0" name="Text 8"/>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1" name="Shape 9"/>
          <p:cNvSpPr/>
          <p:nvPr/>
        </p:nvSpPr>
        <p:spPr>
          <a:xfrm>
            <a:off x="1215390" y="1849120"/>
            <a:ext cx="4457065" cy="1847850"/>
          </a:xfrm>
          <a:prstGeom prst="roundRect">
            <a:avLst>
              <a:gd name="adj" fmla="val 0"/>
            </a:avLst>
          </a:prstGeom>
          <a:solidFill>
            <a:srgbClr val="FFFFFF"/>
          </a:solidFill>
          <a:ln w="19050">
            <a:solidFill>
              <a:srgbClr val="1E46EB"/>
            </a:solidFill>
            <a:prstDash val="solid"/>
          </a:ln>
        </p:spPr>
        <p:txBody>
          <a:bodyPr/>
          <a:lstStyle/>
          <a:p>
            <a:endParaRPr lang="zh-CN" altLang="en-US">
              <a:latin typeface="Times New Roman" panose="02020603050405020304" pitchFamily="18" charset="0"/>
              <a:cs typeface="Times New Roman" panose="02020603050405020304" pitchFamily="18" charset="0"/>
            </a:endParaRPr>
          </a:p>
        </p:txBody>
      </p:sp>
      <p:sp>
        <p:nvSpPr>
          <p:cNvPr id="12" name="Text 10"/>
          <p:cNvSpPr/>
          <p:nvPr/>
        </p:nvSpPr>
        <p:spPr>
          <a:xfrm>
            <a:off x="1215390" y="1849120"/>
            <a:ext cx="4457065" cy="184785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3" name="Shape 11"/>
          <p:cNvSpPr/>
          <p:nvPr/>
        </p:nvSpPr>
        <p:spPr>
          <a:xfrm>
            <a:off x="1739265" y="1630680"/>
            <a:ext cx="3409950" cy="369570"/>
          </a:xfrm>
          <a:prstGeom prst="round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4" name="Text 12"/>
          <p:cNvSpPr/>
          <p:nvPr/>
        </p:nvSpPr>
        <p:spPr>
          <a:xfrm>
            <a:off x="1739265" y="1630680"/>
            <a:ext cx="3409950" cy="36957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5" name="Shape 13"/>
          <p:cNvSpPr/>
          <p:nvPr/>
        </p:nvSpPr>
        <p:spPr>
          <a:xfrm>
            <a:off x="6358890" y="1849120"/>
            <a:ext cx="4457065" cy="1847850"/>
          </a:xfrm>
          <a:prstGeom prst="roundRect">
            <a:avLst>
              <a:gd name="adj" fmla="val 0"/>
            </a:avLst>
          </a:prstGeom>
          <a:solidFill>
            <a:srgbClr val="FFFFFF"/>
          </a:solidFill>
          <a:ln w="19050">
            <a:solidFill>
              <a:srgbClr val="1E46EB"/>
            </a:solidFill>
            <a:prstDash val="solid"/>
          </a:ln>
        </p:spPr>
        <p:txBody>
          <a:bodyPr/>
          <a:lstStyle/>
          <a:p>
            <a:endParaRPr lang="zh-CN" altLang="en-US">
              <a:latin typeface="Times New Roman" panose="02020603050405020304" pitchFamily="18" charset="0"/>
              <a:cs typeface="Times New Roman" panose="02020603050405020304" pitchFamily="18" charset="0"/>
            </a:endParaRPr>
          </a:p>
        </p:txBody>
      </p:sp>
      <p:sp>
        <p:nvSpPr>
          <p:cNvPr id="16" name="Text 14"/>
          <p:cNvSpPr/>
          <p:nvPr/>
        </p:nvSpPr>
        <p:spPr>
          <a:xfrm>
            <a:off x="6358890" y="1849120"/>
            <a:ext cx="4457065" cy="184785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7" name="Shape 15"/>
          <p:cNvSpPr/>
          <p:nvPr/>
        </p:nvSpPr>
        <p:spPr>
          <a:xfrm>
            <a:off x="6882765" y="1630680"/>
            <a:ext cx="3409950" cy="369570"/>
          </a:xfrm>
          <a:prstGeom prst="roundRect">
            <a:avLst/>
          </a:prstGeom>
          <a:solidFill>
            <a:srgbClr val="1E46EB"/>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18" name="Text 16"/>
          <p:cNvSpPr/>
          <p:nvPr/>
        </p:nvSpPr>
        <p:spPr>
          <a:xfrm>
            <a:off x="6882765" y="1630680"/>
            <a:ext cx="3409950" cy="369570"/>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19" name="Shape 17"/>
          <p:cNvSpPr/>
          <p:nvPr/>
        </p:nvSpPr>
        <p:spPr>
          <a:xfrm>
            <a:off x="1215390" y="4262120"/>
            <a:ext cx="4457065" cy="1847850"/>
          </a:xfrm>
          <a:prstGeom prst="roundRect">
            <a:avLst>
              <a:gd name="adj" fmla="val 0"/>
            </a:avLst>
          </a:prstGeom>
          <a:solidFill>
            <a:srgbClr val="FFFFFF"/>
          </a:solidFill>
          <a:ln w="19050">
            <a:solidFill>
              <a:srgbClr val="1CA97E"/>
            </a:solidFill>
            <a:prstDash val="solid"/>
          </a:ln>
        </p:spPr>
        <p:txBody>
          <a:bodyPr/>
          <a:lstStyle/>
          <a:p>
            <a:endParaRPr lang="zh-CN" altLang="en-US">
              <a:latin typeface="Times New Roman" panose="02020603050405020304" pitchFamily="18" charset="0"/>
              <a:cs typeface="Times New Roman" panose="02020603050405020304" pitchFamily="18" charset="0"/>
            </a:endParaRPr>
          </a:p>
        </p:txBody>
      </p:sp>
      <p:sp>
        <p:nvSpPr>
          <p:cNvPr id="20" name="Text 18"/>
          <p:cNvSpPr/>
          <p:nvPr/>
        </p:nvSpPr>
        <p:spPr>
          <a:xfrm>
            <a:off x="1215390" y="4262120"/>
            <a:ext cx="4457065" cy="1847850"/>
          </a:xfrm>
          <a:prstGeom prst="rect">
            <a:avLst/>
          </a:prstGeom>
          <a:noFill/>
        </p:spPr>
        <p:txBody>
          <a:bodyPr wrap="square" lIns="45720" tIns="91440" rIns="91440" bIns="45720" rtlCol="0" anchor="ctr"/>
          <a:lstStyle/>
          <a:p>
            <a:pPr marL="0" indent="0">
              <a:lnSpc>
                <a:spcPct val="120000"/>
              </a:lnSpc>
              <a:buNone/>
            </a:pPr>
            <a:endParaRPr lang="en-US" sz="1600" dirty="0">
              <a:latin typeface="Times New Roman" panose="02020603050405020304" pitchFamily="18" charset="0"/>
              <a:cs typeface="Times New Roman" panose="02020603050405020304" pitchFamily="18" charset="0"/>
            </a:endParaRPr>
          </a:p>
        </p:txBody>
      </p:sp>
      <p:sp>
        <p:nvSpPr>
          <p:cNvPr id="21" name="Shape 19"/>
          <p:cNvSpPr/>
          <p:nvPr/>
        </p:nvSpPr>
        <p:spPr>
          <a:xfrm>
            <a:off x="1739265" y="4043877"/>
            <a:ext cx="3409950" cy="369373"/>
          </a:xfrm>
          <a:prstGeom prst="roundRect">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22" name="Text 20"/>
          <p:cNvSpPr/>
          <p:nvPr/>
        </p:nvSpPr>
        <p:spPr>
          <a:xfrm>
            <a:off x="1739265" y="4043877"/>
            <a:ext cx="3409950" cy="369373"/>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23" name="Shape 21"/>
          <p:cNvSpPr/>
          <p:nvPr/>
        </p:nvSpPr>
        <p:spPr>
          <a:xfrm>
            <a:off x="6371590" y="4262120"/>
            <a:ext cx="4457065" cy="1847850"/>
          </a:xfrm>
          <a:prstGeom prst="roundRect">
            <a:avLst>
              <a:gd name="adj" fmla="val 0"/>
            </a:avLst>
          </a:prstGeom>
          <a:solidFill>
            <a:srgbClr val="FFFFFF"/>
          </a:solidFill>
          <a:ln w="19050">
            <a:solidFill>
              <a:srgbClr val="1CA97E"/>
            </a:solidFill>
            <a:prstDash val="solid"/>
          </a:ln>
        </p:spPr>
        <p:txBody>
          <a:bodyPr/>
          <a:lstStyle/>
          <a:p>
            <a:endParaRPr lang="zh-CN" altLang="en-US">
              <a:latin typeface="Times New Roman" panose="02020603050405020304" pitchFamily="18" charset="0"/>
              <a:cs typeface="Times New Roman" panose="02020603050405020304" pitchFamily="18" charset="0"/>
            </a:endParaRPr>
          </a:p>
        </p:txBody>
      </p:sp>
      <p:sp>
        <p:nvSpPr>
          <p:cNvPr id="24" name="Text 22"/>
          <p:cNvSpPr/>
          <p:nvPr/>
        </p:nvSpPr>
        <p:spPr>
          <a:xfrm>
            <a:off x="6371590" y="4262120"/>
            <a:ext cx="4457065" cy="1847850"/>
          </a:xfrm>
          <a:prstGeom prst="rect">
            <a:avLst/>
          </a:prstGeom>
          <a:noFill/>
        </p:spPr>
        <p:txBody>
          <a:bodyPr wrap="square" lIns="45720" tIns="91440" rIns="91440" bIns="45720" rtlCol="0" anchor="ctr"/>
          <a:lstStyle/>
          <a:p>
            <a:pPr marL="0" indent="0">
              <a:lnSpc>
                <a:spcPct val="120000"/>
              </a:lnSpc>
              <a:buNone/>
            </a:pPr>
            <a:endParaRPr lang="en-US" sz="1600" dirty="0">
              <a:latin typeface="Times New Roman" panose="02020603050405020304" pitchFamily="18" charset="0"/>
              <a:cs typeface="Times New Roman" panose="02020603050405020304" pitchFamily="18" charset="0"/>
            </a:endParaRPr>
          </a:p>
        </p:txBody>
      </p:sp>
      <p:sp>
        <p:nvSpPr>
          <p:cNvPr id="25" name="Shape 23"/>
          <p:cNvSpPr/>
          <p:nvPr/>
        </p:nvSpPr>
        <p:spPr>
          <a:xfrm>
            <a:off x="6895465" y="4043877"/>
            <a:ext cx="3409950" cy="369373"/>
          </a:xfrm>
          <a:prstGeom prst="roundRect">
            <a:avLst/>
          </a:prstGeom>
          <a:solidFill>
            <a:srgbClr val="1CA97E"/>
          </a:solidFill>
        </p:spPr>
        <p:txBody>
          <a:bodyPr/>
          <a:lstStyle/>
          <a:p>
            <a:endParaRPr lang="zh-CN" altLang="en-US">
              <a:latin typeface="Times New Roman" panose="02020603050405020304" pitchFamily="18" charset="0"/>
              <a:cs typeface="Times New Roman" panose="02020603050405020304" pitchFamily="18" charset="0"/>
            </a:endParaRPr>
          </a:p>
        </p:txBody>
      </p:sp>
      <p:sp>
        <p:nvSpPr>
          <p:cNvPr id="26" name="Text 24"/>
          <p:cNvSpPr/>
          <p:nvPr/>
        </p:nvSpPr>
        <p:spPr>
          <a:xfrm>
            <a:off x="6895465" y="4043877"/>
            <a:ext cx="3409950" cy="369373"/>
          </a:xfrm>
          <a:prstGeom prst="rect">
            <a:avLst/>
          </a:prstGeom>
          <a:noFill/>
        </p:spPr>
        <p:txBody>
          <a:bodyPr wrap="square" lIns="45720" tIns="91440" rIns="91440" bIns="45720" rtlCol="0" anchor="ctr"/>
          <a:lstStyle/>
          <a:p>
            <a:pPr marL="0" indent="0">
              <a:lnSpc>
                <a:spcPct val="100000"/>
              </a:lnSpc>
              <a:buNone/>
            </a:pPr>
            <a:endParaRPr lang="en-US" sz="1600" dirty="0">
              <a:latin typeface="Times New Roman" panose="02020603050405020304" pitchFamily="18" charset="0"/>
              <a:cs typeface="Times New Roman" panose="02020603050405020304" pitchFamily="18" charset="0"/>
            </a:endParaRPr>
          </a:p>
        </p:txBody>
      </p:sp>
      <p:sp>
        <p:nvSpPr>
          <p:cNvPr id="27" name="Text 25"/>
          <p:cNvSpPr/>
          <p:nvPr/>
        </p:nvSpPr>
        <p:spPr>
          <a:xfrm>
            <a:off x="1817370" y="1623695"/>
            <a:ext cx="3221990" cy="369332"/>
          </a:xfrm>
          <a:prstGeom prst="rect">
            <a:avLst/>
          </a:prstGeom>
          <a:noFill/>
        </p:spPr>
        <p:txBody>
          <a:bodyPr wrap="square" lIns="91440" tIns="45720" rIns="91440" bIns="45720" rtlCol="0" anchor="t">
            <a:spAutoFit/>
          </a:bodyPr>
          <a:lstStyle/>
          <a:p>
            <a:pPr algn="just"/>
            <a:r>
              <a:rPr lang="en-US" b="1" dirty="0">
                <a:solidFill>
                  <a:srgbClr val="FFFFFF"/>
                </a:solidFill>
                <a:latin typeface="Times New Roman" panose="02020603050405020304" pitchFamily="18" charset="0"/>
                <a:ea typeface="MiSans" pitchFamily="34" charset="-122"/>
                <a:cs typeface="Times New Roman" panose="02020603050405020304" pitchFamily="18" charset="0"/>
              </a:rPr>
              <a:t>The first version features focus</a:t>
            </a:r>
            <a:endParaRPr lang="en-US" sz="1600" dirty="0">
              <a:latin typeface="Times New Roman" panose="02020603050405020304" pitchFamily="18" charset="0"/>
              <a:cs typeface="Times New Roman" panose="02020603050405020304" pitchFamily="18" charset="0"/>
            </a:endParaRPr>
          </a:p>
        </p:txBody>
      </p:sp>
      <p:sp>
        <p:nvSpPr>
          <p:cNvPr id="28" name="Text 26"/>
          <p:cNvSpPr/>
          <p:nvPr/>
        </p:nvSpPr>
        <p:spPr>
          <a:xfrm>
            <a:off x="1289685" y="2143125"/>
            <a:ext cx="4262755" cy="1362424"/>
          </a:xfrm>
          <a:prstGeom prst="rect">
            <a:avLst/>
          </a:prstGeom>
          <a:noFill/>
        </p:spPr>
        <p:txBody>
          <a:bodyPr wrap="square" lIns="91440" tIns="45720" rIns="91440" bIns="45720" rtlCol="0" anchor="t">
            <a:spAutoFit/>
          </a:bodyPr>
          <a:lstStyle/>
          <a:p>
            <a:pPr algn="just">
              <a:lnSpc>
                <a:spcPct val="120000"/>
              </a:lnSpc>
            </a:pP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The first version of </a:t>
            </a: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only offers style transfer and mask editing functions. It collects user feedback through a closed internal test, focusing on three key indicators: "mask accuracy", "generation speed", and "weak network experience".</a:t>
            </a:r>
            <a:endParaRPr lang="en-US" sz="1600" dirty="0">
              <a:latin typeface="Times New Roman" panose="02020603050405020304" pitchFamily="18" charset="0"/>
              <a:cs typeface="Times New Roman" panose="02020603050405020304" pitchFamily="18" charset="0"/>
            </a:endParaRPr>
          </a:p>
        </p:txBody>
      </p:sp>
      <p:sp>
        <p:nvSpPr>
          <p:cNvPr id="29" name="Text 27"/>
          <p:cNvSpPr/>
          <p:nvPr/>
        </p:nvSpPr>
        <p:spPr>
          <a:xfrm>
            <a:off x="1817666" y="4036695"/>
            <a:ext cx="3222278" cy="369332"/>
          </a:xfrm>
          <a:prstGeom prst="rect">
            <a:avLst/>
          </a:prstGeom>
          <a:noFill/>
        </p:spPr>
        <p:txBody>
          <a:bodyPr wrap="square" lIns="91440" tIns="45720" rIns="91440" bIns="45720" rtlCol="0" anchor="t">
            <a:spAutoFit/>
          </a:bodyPr>
          <a:lstStyle/>
          <a:p>
            <a:pPr algn="just"/>
            <a:r>
              <a:rPr lang="en-US" b="1" dirty="0">
                <a:solidFill>
                  <a:srgbClr val="FFFFFF"/>
                </a:solidFill>
                <a:latin typeface="Times New Roman" panose="02020603050405020304" pitchFamily="18" charset="0"/>
                <a:ea typeface="MiSans" pitchFamily="34" charset="-122"/>
                <a:cs typeface="Times New Roman" panose="02020603050405020304" pitchFamily="18" charset="0"/>
              </a:rPr>
              <a:t>Iterative optimization</a:t>
            </a:r>
            <a:endParaRPr lang="en-US" sz="1600" dirty="0">
              <a:latin typeface="Times New Roman" panose="02020603050405020304" pitchFamily="18" charset="0"/>
              <a:cs typeface="Times New Roman" panose="02020603050405020304" pitchFamily="18" charset="0"/>
            </a:endParaRPr>
          </a:p>
        </p:txBody>
      </p:sp>
      <p:sp>
        <p:nvSpPr>
          <p:cNvPr id="30" name="Text 28"/>
          <p:cNvSpPr/>
          <p:nvPr/>
        </p:nvSpPr>
        <p:spPr>
          <a:xfrm>
            <a:off x="1289674" y="4556125"/>
            <a:ext cx="4262864" cy="1367362"/>
          </a:xfrm>
          <a:prstGeom prst="rect">
            <a:avLst/>
          </a:prstGeom>
          <a:noFill/>
        </p:spPr>
        <p:txBody>
          <a:bodyPr wrap="square" lIns="91440" tIns="45720" rIns="91440" bIns="45720" rtlCol="0" anchor="t">
            <a:spAutoFit/>
          </a:bodyPr>
          <a:lstStyle/>
          <a:p>
            <a:pPr algn="just">
              <a:lnSpc>
                <a:spcPct val="120000"/>
              </a:lnSpc>
            </a:pP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is iterated every four weeks, gradually introducing features such as avatar repair and background removal for e-commerce. The product is continuously optimized through NPS scoring to ensure a good user experience.</a:t>
            </a:r>
            <a:endParaRPr lang="en-US" sz="1600" dirty="0">
              <a:latin typeface="Times New Roman" panose="02020603050405020304" pitchFamily="18" charset="0"/>
              <a:cs typeface="Times New Roman" panose="02020603050405020304" pitchFamily="18" charset="0"/>
            </a:endParaRPr>
          </a:p>
        </p:txBody>
      </p:sp>
      <p:sp>
        <p:nvSpPr>
          <p:cNvPr id="31" name="Text 29"/>
          <p:cNvSpPr/>
          <p:nvPr/>
        </p:nvSpPr>
        <p:spPr>
          <a:xfrm>
            <a:off x="6960870" y="1623695"/>
            <a:ext cx="3221990" cy="369332"/>
          </a:xfrm>
          <a:prstGeom prst="rect">
            <a:avLst/>
          </a:prstGeom>
          <a:noFill/>
        </p:spPr>
        <p:txBody>
          <a:bodyPr wrap="square" lIns="91440" tIns="45720" rIns="91440" bIns="45720" rtlCol="0" anchor="t">
            <a:spAutoFit/>
          </a:bodyPr>
          <a:lstStyle/>
          <a:p>
            <a:pPr algn="just"/>
            <a:r>
              <a:rPr lang="en-US" b="1" dirty="0">
                <a:solidFill>
                  <a:srgbClr val="FFFFFF"/>
                </a:solidFill>
                <a:latin typeface="Times New Roman" panose="02020603050405020304" pitchFamily="18" charset="0"/>
                <a:ea typeface="MiSans" pitchFamily="34" charset="-122"/>
                <a:cs typeface="Times New Roman" panose="02020603050405020304" pitchFamily="18" charset="0"/>
              </a:rPr>
              <a:t>Minimum cost verification</a:t>
            </a:r>
            <a:endParaRPr lang="en-US" sz="1600" dirty="0">
              <a:latin typeface="Times New Roman" panose="02020603050405020304" pitchFamily="18" charset="0"/>
              <a:cs typeface="Times New Roman" panose="02020603050405020304" pitchFamily="18" charset="0"/>
            </a:endParaRPr>
          </a:p>
        </p:txBody>
      </p:sp>
      <p:sp>
        <p:nvSpPr>
          <p:cNvPr id="32" name="Text 30"/>
          <p:cNvSpPr/>
          <p:nvPr/>
        </p:nvSpPr>
        <p:spPr>
          <a:xfrm>
            <a:off x="6433185" y="2143125"/>
            <a:ext cx="4262755" cy="1103892"/>
          </a:xfrm>
          <a:prstGeom prst="rect">
            <a:avLst/>
          </a:prstGeom>
          <a:noFill/>
        </p:spPr>
        <p:txBody>
          <a:bodyPr wrap="square" lIns="91440" tIns="45720" rIns="91440" bIns="45720" rtlCol="0" anchor="t">
            <a:spAutoFit/>
          </a:bodyPr>
          <a:lstStyle/>
          <a:p>
            <a:pPr algn="just">
              <a:lnSpc>
                <a:spcPct val="120000"/>
              </a:lnSpc>
            </a:pP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adopts phased MVP verification to achieve product-market matching at the lowest cost, reducing the technical and brand risks brought by a one-time full release and enhancing the success rate of the product.</a:t>
            </a:r>
            <a:endParaRPr lang="en-US" sz="1600" dirty="0">
              <a:latin typeface="Times New Roman" panose="02020603050405020304" pitchFamily="18" charset="0"/>
              <a:cs typeface="Times New Roman" panose="02020603050405020304" pitchFamily="18" charset="0"/>
            </a:endParaRPr>
          </a:p>
        </p:txBody>
      </p:sp>
      <p:sp>
        <p:nvSpPr>
          <p:cNvPr id="33" name="Text 31"/>
          <p:cNvSpPr/>
          <p:nvPr/>
        </p:nvSpPr>
        <p:spPr>
          <a:xfrm>
            <a:off x="6973866" y="4036695"/>
            <a:ext cx="3222278" cy="369332"/>
          </a:xfrm>
          <a:prstGeom prst="rect">
            <a:avLst/>
          </a:prstGeom>
          <a:noFill/>
        </p:spPr>
        <p:txBody>
          <a:bodyPr wrap="square" lIns="91440" tIns="45720" rIns="91440" bIns="45720" rtlCol="0" anchor="t">
            <a:spAutoFit/>
          </a:bodyPr>
          <a:lstStyle/>
          <a:p>
            <a:pPr algn="just"/>
            <a:r>
              <a:rPr lang="en-US" dirty="0">
                <a:solidFill>
                  <a:srgbClr val="FFFFFF"/>
                </a:solidFill>
                <a:latin typeface="Times New Roman" panose="02020603050405020304" pitchFamily="18" charset="0"/>
                <a:ea typeface="MiSans" pitchFamily="34" charset="-122"/>
                <a:cs typeface="Times New Roman" panose="02020603050405020304" pitchFamily="18" charset="0"/>
              </a:rPr>
              <a:t>Continuous improvement</a:t>
            </a:r>
            <a:endParaRPr lang="en-US" sz="1600" dirty="0">
              <a:latin typeface="Times New Roman" panose="02020603050405020304" pitchFamily="18" charset="0"/>
              <a:cs typeface="Times New Roman" panose="02020603050405020304" pitchFamily="18" charset="0"/>
            </a:endParaRPr>
          </a:p>
        </p:txBody>
      </p:sp>
      <p:sp>
        <p:nvSpPr>
          <p:cNvPr id="34" name="Text 32"/>
          <p:cNvSpPr/>
          <p:nvPr/>
        </p:nvSpPr>
        <p:spPr>
          <a:xfrm>
            <a:off x="6445874" y="4556125"/>
            <a:ext cx="4262864" cy="1103892"/>
          </a:xfrm>
          <a:prstGeom prst="rect">
            <a:avLst/>
          </a:prstGeom>
          <a:noFill/>
        </p:spPr>
        <p:txBody>
          <a:bodyPr wrap="square" lIns="91440" tIns="45720" rIns="91440" bIns="45720" rtlCol="0" anchor="t">
            <a:spAutoFit/>
          </a:bodyPr>
          <a:lstStyle/>
          <a:p>
            <a:pPr algn="just">
              <a:lnSpc>
                <a:spcPct val="120000"/>
              </a:lnSpc>
            </a:pP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continuously improves product functions and performance based on user feedback and data analysis to ensure that the product always meets user needs and enhances user satisfaction.</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9-04-17:02:50-d2slbem1bb2p4onbqkg0.png"/>
          <p:cNvPicPr>
            <a:picLocks noChangeAspect="1"/>
          </p:cNvPicPr>
          <p:nvPr/>
        </p:nvPicPr>
        <p:blipFill>
          <a:blip r:embed="rId3"/>
          <a:srcRect t="905" b="905"/>
          <a:stretch>
            <a:fillRect/>
          </a:stretch>
        </p:blipFill>
        <p:spPr>
          <a:xfrm rot="21600000">
            <a:off x="-21590" y="0"/>
            <a:ext cx="12213590" cy="6751955"/>
          </a:xfrm>
          <a:prstGeom prst="rect">
            <a:avLst/>
          </a:prstGeom>
        </p:spPr>
      </p:pic>
      <p:sp>
        <p:nvSpPr>
          <p:cNvPr id="3" name="Text 0"/>
          <p:cNvSpPr/>
          <p:nvPr/>
        </p:nvSpPr>
        <p:spPr>
          <a:xfrm>
            <a:off x="40414" y="477965"/>
            <a:ext cx="9973107" cy="2800729"/>
          </a:xfrm>
          <a:prstGeom prst="rect">
            <a:avLst/>
          </a:prstGeom>
          <a:noFill/>
        </p:spPr>
        <p:txBody>
          <a:bodyPr wrap="square" lIns="91440" tIns="45720" rIns="91440" bIns="45720" rtlCol="0" anchor="t">
            <a:spAutoFit/>
          </a:bodyPr>
          <a:lstStyle/>
          <a:p>
            <a:pPr marL="0" indent="0" algn="just">
              <a:lnSpc>
                <a:spcPct val="100000"/>
              </a:lnSpc>
              <a:buNone/>
            </a:pPr>
            <a:r>
              <a:rPr lang="en-US" sz="8800" b="1" dirty="0">
                <a:solidFill>
                  <a:srgbClr val="1E46EB"/>
                </a:solidFill>
                <a:latin typeface="Times New Roman" panose="02020603050405020304" pitchFamily="18" charset="0"/>
                <a:ea typeface="MiSans" pitchFamily="34" charset="-122"/>
                <a:cs typeface="Times New Roman" panose="02020603050405020304" pitchFamily="18" charset="0"/>
              </a:rPr>
              <a:t>THANK</a:t>
            </a:r>
            <a:r>
              <a:rPr lang="zh-CN" altLang="en-US" sz="8800" b="1" dirty="0">
                <a:solidFill>
                  <a:srgbClr val="1E46EB"/>
                </a:solidFill>
                <a:latin typeface="Times New Roman" panose="02020603050405020304" pitchFamily="18" charset="0"/>
                <a:ea typeface="MiSans" pitchFamily="34" charset="-122"/>
                <a:cs typeface="Times New Roman" panose="02020603050405020304" pitchFamily="18" charset="0"/>
              </a:rPr>
              <a:t> </a:t>
            </a:r>
            <a:r>
              <a:rPr lang="en-US" altLang="zh-CN" sz="8800" b="1" dirty="0">
                <a:solidFill>
                  <a:srgbClr val="1E46EB"/>
                </a:solidFill>
                <a:latin typeface="Times New Roman" panose="02020603050405020304" pitchFamily="18" charset="0"/>
                <a:ea typeface="MiSans" pitchFamily="34" charset="-122"/>
                <a:cs typeface="Times New Roman" panose="02020603050405020304" pitchFamily="18" charset="0"/>
              </a:rPr>
              <a:t>YOU</a:t>
            </a:r>
            <a:r>
              <a:rPr lang="zh-CN" altLang="en-US" sz="8800" b="1" dirty="0">
                <a:solidFill>
                  <a:srgbClr val="1E46EB"/>
                </a:solidFill>
                <a:latin typeface="Times New Roman" panose="02020603050405020304" pitchFamily="18" charset="0"/>
                <a:ea typeface="MiSans" pitchFamily="34" charset="-122"/>
                <a:cs typeface="Times New Roman" panose="02020603050405020304" pitchFamily="18" charset="0"/>
              </a:rPr>
              <a:t> </a:t>
            </a:r>
            <a:r>
              <a:rPr lang="en-US" altLang="zh-CN" sz="8800" b="1" dirty="0">
                <a:solidFill>
                  <a:srgbClr val="1E46EB"/>
                </a:solidFill>
                <a:latin typeface="Times New Roman" panose="02020603050405020304" pitchFamily="18" charset="0"/>
                <a:ea typeface="MiSans" pitchFamily="34" charset="-122"/>
                <a:cs typeface="Times New Roman" panose="02020603050405020304" pitchFamily="18" charset="0"/>
              </a:rPr>
              <a:t>FOR</a:t>
            </a:r>
            <a:r>
              <a:rPr lang="zh-CN" altLang="en-US" sz="8800" b="1" dirty="0">
                <a:solidFill>
                  <a:srgbClr val="1E46EB"/>
                </a:solidFill>
                <a:latin typeface="Times New Roman" panose="02020603050405020304" pitchFamily="18" charset="0"/>
                <a:ea typeface="MiSans" pitchFamily="34" charset="-122"/>
                <a:cs typeface="Times New Roman" panose="02020603050405020304" pitchFamily="18" charset="0"/>
              </a:rPr>
              <a:t> </a:t>
            </a:r>
            <a:r>
              <a:rPr lang="en-US" altLang="zh-CN" sz="8800" b="1" dirty="0">
                <a:solidFill>
                  <a:srgbClr val="1E46EB"/>
                </a:solidFill>
                <a:latin typeface="Times New Roman" panose="02020603050405020304" pitchFamily="18" charset="0"/>
                <a:ea typeface="MiSans" pitchFamily="34" charset="-122"/>
                <a:cs typeface="Times New Roman" panose="02020603050405020304" pitchFamily="18" charset="0"/>
              </a:rPr>
              <a:t>WATCHING</a:t>
            </a:r>
            <a:endParaRPr lang="en-US" sz="1600" dirty="0">
              <a:latin typeface="Times New Roman" panose="02020603050405020304" pitchFamily="18" charset="0"/>
              <a:cs typeface="Times New Roman" panose="02020603050405020304" pitchFamily="18" charset="0"/>
            </a:endParaRPr>
          </a:p>
        </p:txBody>
      </p:sp>
      <p:sp>
        <p:nvSpPr>
          <p:cNvPr id="4" name="Shape 1"/>
          <p:cNvSpPr/>
          <p:nvPr/>
        </p:nvSpPr>
        <p:spPr>
          <a:xfrm>
            <a:off x="1055370" y="1969770"/>
            <a:ext cx="5783947" cy="0"/>
          </a:xfrm>
          <a:prstGeom prst="line">
            <a:avLst/>
          </a:prstGeom>
          <a:noFill/>
          <a:ln w="19050">
            <a:gradFill flip="none" rotWithShape="1">
              <a:gsLst>
                <a:gs pos="0">
                  <a:srgbClr val="1E46EB">
                    <a:alpha val="0"/>
                  </a:srgbClr>
                </a:gs>
                <a:gs pos="100000">
                  <a:srgbClr val="1E46EB"/>
                </a:gs>
              </a:gsLst>
              <a:lin ang="0" scaled="1"/>
            </a:gradFill>
            <a:prstDash val="solid"/>
            <a:headEnd type="none"/>
            <a:tailEnd type="none"/>
          </a:ln>
        </p:spPr>
        <p:txBody>
          <a:bodyPr/>
          <a:lstStyle/>
          <a:p>
            <a:endParaRPr lang="zh-CN" altLang="en-US"/>
          </a:p>
        </p:txBody>
      </p:sp>
      <p:sp>
        <p:nvSpPr>
          <p:cNvPr id="5" name="Shape 2"/>
          <p:cNvSpPr/>
          <p:nvPr/>
        </p:nvSpPr>
        <p:spPr>
          <a:xfrm>
            <a:off x="6961270" y="1878330"/>
            <a:ext cx="168857" cy="182880"/>
          </a:xfrm>
          <a:prstGeom prst="chevron">
            <a:avLst/>
          </a:prstGeom>
          <a:solidFill>
            <a:srgbClr val="1E46EB"/>
          </a:solidFill>
        </p:spPr>
        <p:txBody>
          <a:bodyPr/>
          <a:lstStyle/>
          <a:p>
            <a:endParaRPr lang="zh-CN" altLang="en-US"/>
          </a:p>
        </p:txBody>
      </p:sp>
      <p:sp>
        <p:nvSpPr>
          <p:cNvPr id="6" name="Text 3"/>
          <p:cNvSpPr/>
          <p:nvPr/>
        </p:nvSpPr>
        <p:spPr>
          <a:xfrm>
            <a:off x="6961270" y="1878330"/>
            <a:ext cx="168857" cy="18288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Shape 4"/>
          <p:cNvSpPr/>
          <p:nvPr/>
        </p:nvSpPr>
        <p:spPr>
          <a:xfrm>
            <a:off x="7135404" y="1878330"/>
            <a:ext cx="168857" cy="182880"/>
          </a:xfrm>
          <a:prstGeom prst="chevron">
            <a:avLst/>
          </a:prstGeom>
          <a:solidFill>
            <a:srgbClr val="1E46EB"/>
          </a:solidFill>
        </p:spPr>
        <p:txBody>
          <a:bodyPr/>
          <a:lstStyle/>
          <a:p>
            <a:endParaRPr lang="zh-CN" altLang="en-US"/>
          </a:p>
        </p:txBody>
      </p:sp>
      <p:sp>
        <p:nvSpPr>
          <p:cNvPr id="8" name="Text 5"/>
          <p:cNvSpPr/>
          <p:nvPr/>
        </p:nvSpPr>
        <p:spPr>
          <a:xfrm>
            <a:off x="7135404" y="1878330"/>
            <a:ext cx="168857" cy="18288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 name="Shape 6"/>
          <p:cNvSpPr/>
          <p:nvPr/>
        </p:nvSpPr>
        <p:spPr>
          <a:xfrm>
            <a:off x="7309538" y="1878330"/>
            <a:ext cx="168857" cy="182880"/>
          </a:xfrm>
          <a:prstGeom prst="chevron">
            <a:avLst/>
          </a:prstGeom>
          <a:solidFill>
            <a:srgbClr val="1E46EB"/>
          </a:solidFill>
        </p:spPr>
        <p:txBody>
          <a:bodyPr/>
          <a:lstStyle/>
          <a:p>
            <a:endParaRPr lang="zh-CN" altLang="en-US"/>
          </a:p>
        </p:txBody>
      </p:sp>
      <p:sp>
        <p:nvSpPr>
          <p:cNvPr id="10" name="Text 7"/>
          <p:cNvSpPr/>
          <p:nvPr/>
        </p:nvSpPr>
        <p:spPr>
          <a:xfrm>
            <a:off x="7309538" y="1878330"/>
            <a:ext cx="168857" cy="18288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8"/>
          <p:cNvSpPr/>
          <p:nvPr/>
        </p:nvSpPr>
        <p:spPr>
          <a:xfrm>
            <a:off x="2684008"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2" name="Text 9"/>
          <p:cNvSpPr/>
          <p:nvPr/>
        </p:nvSpPr>
        <p:spPr>
          <a:xfrm>
            <a:off x="2684008"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0"/>
          <p:cNvSpPr/>
          <p:nvPr/>
        </p:nvSpPr>
        <p:spPr>
          <a:xfrm>
            <a:off x="2504541"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4" name="Text 11"/>
          <p:cNvSpPr/>
          <p:nvPr/>
        </p:nvSpPr>
        <p:spPr>
          <a:xfrm>
            <a:off x="2504541"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 name="Shape 12"/>
          <p:cNvSpPr/>
          <p:nvPr/>
        </p:nvSpPr>
        <p:spPr>
          <a:xfrm>
            <a:off x="2325074"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6" name="Text 13"/>
          <p:cNvSpPr/>
          <p:nvPr/>
        </p:nvSpPr>
        <p:spPr>
          <a:xfrm>
            <a:off x="2325074"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 name="Shape 14"/>
          <p:cNvSpPr/>
          <p:nvPr/>
        </p:nvSpPr>
        <p:spPr>
          <a:xfrm>
            <a:off x="2145606"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 name="Text 15"/>
          <p:cNvSpPr/>
          <p:nvPr/>
        </p:nvSpPr>
        <p:spPr>
          <a:xfrm>
            <a:off x="2145606"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 name="Shape 16"/>
          <p:cNvSpPr/>
          <p:nvPr/>
        </p:nvSpPr>
        <p:spPr>
          <a:xfrm>
            <a:off x="1966139"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0" name="Text 17"/>
          <p:cNvSpPr/>
          <p:nvPr/>
        </p:nvSpPr>
        <p:spPr>
          <a:xfrm>
            <a:off x="1966139"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1" name="Shape 18"/>
          <p:cNvSpPr/>
          <p:nvPr/>
        </p:nvSpPr>
        <p:spPr>
          <a:xfrm>
            <a:off x="1786672"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2" name="Text 19"/>
          <p:cNvSpPr/>
          <p:nvPr/>
        </p:nvSpPr>
        <p:spPr>
          <a:xfrm>
            <a:off x="1786672"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3" name="Shape 20"/>
          <p:cNvSpPr/>
          <p:nvPr/>
        </p:nvSpPr>
        <p:spPr>
          <a:xfrm>
            <a:off x="1607204"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4" name="Text 21"/>
          <p:cNvSpPr/>
          <p:nvPr/>
        </p:nvSpPr>
        <p:spPr>
          <a:xfrm>
            <a:off x="1607204"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5" name="Shape 22"/>
          <p:cNvSpPr/>
          <p:nvPr/>
        </p:nvSpPr>
        <p:spPr>
          <a:xfrm>
            <a:off x="1427737"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6" name="Text 23"/>
          <p:cNvSpPr/>
          <p:nvPr/>
        </p:nvSpPr>
        <p:spPr>
          <a:xfrm>
            <a:off x="1427737"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7" name="Shape 24"/>
          <p:cNvSpPr/>
          <p:nvPr/>
        </p:nvSpPr>
        <p:spPr>
          <a:xfrm>
            <a:off x="2684008"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8" name="Text 25"/>
          <p:cNvSpPr/>
          <p:nvPr/>
        </p:nvSpPr>
        <p:spPr>
          <a:xfrm>
            <a:off x="2684008"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9" name="Shape 26"/>
          <p:cNvSpPr/>
          <p:nvPr/>
        </p:nvSpPr>
        <p:spPr>
          <a:xfrm>
            <a:off x="2504541"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30" name="Text 27"/>
          <p:cNvSpPr/>
          <p:nvPr/>
        </p:nvSpPr>
        <p:spPr>
          <a:xfrm>
            <a:off x="2504541"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31" name="Shape 28"/>
          <p:cNvSpPr/>
          <p:nvPr/>
        </p:nvSpPr>
        <p:spPr>
          <a:xfrm>
            <a:off x="2325074"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32" name="Text 29"/>
          <p:cNvSpPr/>
          <p:nvPr/>
        </p:nvSpPr>
        <p:spPr>
          <a:xfrm>
            <a:off x="2325074"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33" name="Shape 30"/>
          <p:cNvSpPr/>
          <p:nvPr/>
        </p:nvSpPr>
        <p:spPr>
          <a:xfrm>
            <a:off x="2145606"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34" name="Text 31"/>
          <p:cNvSpPr/>
          <p:nvPr/>
        </p:nvSpPr>
        <p:spPr>
          <a:xfrm>
            <a:off x="2145606"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35" name="Shape 32"/>
          <p:cNvSpPr/>
          <p:nvPr/>
        </p:nvSpPr>
        <p:spPr>
          <a:xfrm>
            <a:off x="1966139"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36" name="Text 33"/>
          <p:cNvSpPr/>
          <p:nvPr/>
        </p:nvSpPr>
        <p:spPr>
          <a:xfrm>
            <a:off x="1966139"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37" name="Shape 34"/>
          <p:cNvSpPr/>
          <p:nvPr/>
        </p:nvSpPr>
        <p:spPr>
          <a:xfrm>
            <a:off x="1786672"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38" name="Text 35"/>
          <p:cNvSpPr/>
          <p:nvPr/>
        </p:nvSpPr>
        <p:spPr>
          <a:xfrm>
            <a:off x="1786672"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39" name="Shape 36"/>
          <p:cNvSpPr/>
          <p:nvPr/>
        </p:nvSpPr>
        <p:spPr>
          <a:xfrm>
            <a:off x="1607204"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40" name="Text 37"/>
          <p:cNvSpPr/>
          <p:nvPr/>
        </p:nvSpPr>
        <p:spPr>
          <a:xfrm>
            <a:off x="1607204"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41" name="Shape 38"/>
          <p:cNvSpPr/>
          <p:nvPr/>
        </p:nvSpPr>
        <p:spPr>
          <a:xfrm>
            <a:off x="1427737"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42" name="Text 39"/>
          <p:cNvSpPr/>
          <p:nvPr/>
        </p:nvSpPr>
        <p:spPr>
          <a:xfrm>
            <a:off x="1427737"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43" name="Shape 40"/>
          <p:cNvSpPr/>
          <p:nvPr/>
        </p:nvSpPr>
        <p:spPr>
          <a:xfrm>
            <a:off x="2684008"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44" name="Text 41"/>
          <p:cNvSpPr/>
          <p:nvPr/>
        </p:nvSpPr>
        <p:spPr>
          <a:xfrm>
            <a:off x="2684008"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45" name="Shape 42"/>
          <p:cNvSpPr/>
          <p:nvPr/>
        </p:nvSpPr>
        <p:spPr>
          <a:xfrm>
            <a:off x="2504541"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46" name="Text 43"/>
          <p:cNvSpPr/>
          <p:nvPr/>
        </p:nvSpPr>
        <p:spPr>
          <a:xfrm>
            <a:off x="2504541"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47" name="Shape 44"/>
          <p:cNvSpPr/>
          <p:nvPr/>
        </p:nvSpPr>
        <p:spPr>
          <a:xfrm>
            <a:off x="2325074"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48" name="Text 45"/>
          <p:cNvSpPr/>
          <p:nvPr/>
        </p:nvSpPr>
        <p:spPr>
          <a:xfrm>
            <a:off x="2325074"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49" name="Shape 46"/>
          <p:cNvSpPr/>
          <p:nvPr/>
        </p:nvSpPr>
        <p:spPr>
          <a:xfrm>
            <a:off x="2145606"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50" name="Text 47"/>
          <p:cNvSpPr/>
          <p:nvPr/>
        </p:nvSpPr>
        <p:spPr>
          <a:xfrm>
            <a:off x="2145606"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1" name="Shape 48"/>
          <p:cNvSpPr/>
          <p:nvPr/>
        </p:nvSpPr>
        <p:spPr>
          <a:xfrm>
            <a:off x="1966139"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52" name="Text 49"/>
          <p:cNvSpPr/>
          <p:nvPr/>
        </p:nvSpPr>
        <p:spPr>
          <a:xfrm>
            <a:off x="1966139"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3" name="Shape 50"/>
          <p:cNvSpPr/>
          <p:nvPr/>
        </p:nvSpPr>
        <p:spPr>
          <a:xfrm>
            <a:off x="1786672"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54" name="Text 51"/>
          <p:cNvSpPr/>
          <p:nvPr/>
        </p:nvSpPr>
        <p:spPr>
          <a:xfrm>
            <a:off x="1786672"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5" name="Shape 52"/>
          <p:cNvSpPr/>
          <p:nvPr/>
        </p:nvSpPr>
        <p:spPr>
          <a:xfrm>
            <a:off x="1607204"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56" name="Text 53"/>
          <p:cNvSpPr/>
          <p:nvPr/>
        </p:nvSpPr>
        <p:spPr>
          <a:xfrm>
            <a:off x="1607204"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7" name="Shape 54"/>
          <p:cNvSpPr/>
          <p:nvPr/>
        </p:nvSpPr>
        <p:spPr>
          <a:xfrm>
            <a:off x="1427737"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58" name="Text 55"/>
          <p:cNvSpPr/>
          <p:nvPr/>
        </p:nvSpPr>
        <p:spPr>
          <a:xfrm>
            <a:off x="1427737"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9" name="Shape 56"/>
          <p:cNvSpPr/>
          <p:nvPr/>
        </p:nvSpPr>
        <p:spPr>
          <a:xfrm>
            <a:off x="2684008"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60" name="Text 57"/>
          <p:cNvSpPr/>
          <p:nvPr/>
        </p:nvSpPr>
        <p:spPr>
          <a:xfrm>
            <a:off x="2684008"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1" name="Shape 58"/>
          <p:cNvSpPr/>
          <p:nvPr/>
        </p:nvSpPr>
        <p:spPr>
          <a:xfrm>
            <a:off x="2504541"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62" name="Text 59"/>
          <p:cNvSpPr/>
          <p:nvPr/>
        </p:nvSpPr>
        <p:spPr>
          <a:xfrm>
            <a:off x="2504541"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3" name="Shape 60"/>
          <p:cNvSpPr/>
          <p:nvPr/>
        </p:nvSpPr>
        <p:spPr>
          <a:xfrm>
            <a:off x="2325074"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64" name="Text 61"/>
          <p:cNvSpPr/>
          <p:nvPr/>
        </p:nvSpPr>
        <p:spPr>
          <a:xfrm>
            <a:off x="2325074"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5" name="Shape 62"/>
          <p:cNvSpPr/>
          <p:nvPr/>
        </p:nvSpPr>
        <p:spPr>
          <a:xfrm>
            <a:off x="2145606"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66" name="Text 63"/>
          <p:cNvSpPr/>
          <p:nvPr/>
        </p:nvSpPr>
        <p:spPr>
          <a:xfrm>
            <a:off x="2145606"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7" name="Shape 64"/>
          <p:cNvSpPr/>
          <p:nvPr/>
        </p:nvSpPr>
        <p:spPr>
          <a:xfrm>
            <a:off x="1966139"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68" name="Text 65"/>
          <p:cNvSpPr/>
          <p:nvPr/>
        </p:nvSpPr>
        <p:spPr>
          <a:xfrm>
            <a:off x="1966139"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9" name="Shape 66"/>
          <p:cNvSpPr/>
          <p:nvPr/>
        </p:nvSpPr>
        <p:spPr>
          <a:xfrm>
            <a:off x="1786672"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70" name="Text 67"/>
          <p:cNvSpPr/>
          <p:nvPr/>
        </p:nvSpPr>
        <p:spPr>
          <a:xfrm>
            <a:off x="1786672"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1" name="Shape 68"/>
          <p:cNvSpPr/>
          <p:nvPr/>
        </p:nvSpPr>
        <p:spPr>
          <a:xfrm>
            <a:off x="1607204"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72" name="Text 69"/>
          <p:cNvSpPr/>
          <p:nvPr/>
        </p:nvSpPr>
        <p:spPr>
          <a:xfrm>
            <a:off x="1607204"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3" name="Shape 70"/>
          <p:cNvSpPr/>
          <p:nvPr/>
        </p:nvSpPr>
        <p:spPr>
          <a:xfrm>
            <a:off x="1427737"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74" name="Text 71"/>
          <p:cNvSpPr/>
          <p:nvPr/>
        </p:nvSpPr>
        <p:spPr>
          <a:xfrm>
            <a:off x="1427737"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5" name="Shape 72"/>
          <p:cNvSpPr/>
          <p:nvPr/>
        </p:nvSpPr>
        <p:spPr>
          <a:xfrm>
            <a:off x="2684008"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76" name="Text 73"/>
          <p:cNvSpPr/>
          <p:nvPr/>
        </p:nvSpPr>
        <p:spPr>
          <a:xfrm>
            <a:off x="2684008"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7" name="Shape 74"/>
          <p:cNvSpPr/>
          <p:nvPr/>
        </p:nvSpPr>
        <p:spPr>
          <a:xfrm>
            <a:off x="2504541"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78" name="Text 75"/>
          <p:cNvSpPr/>
          <p:nvPr/>
        </p:nvSpPr>
        <p:spPr>
          <a:xfrm>
            <a:off x="2504541"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9" name="Shape 76"/>
          <p:cNvSpPr/>
          <p:nvPr/>
        </p:nvSpPr>
        <p:spPr>
          <a:xfrm>
            <a:off x="2325074"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80" name="Text 77"/>
          <p:cNvSpPr/>
          <p:nvPr/>
        </p:nvSpPr>
        <p:spPr>
          <a:xfrm>
            <a:off x="2325074"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1" name="Shape 78"/>
          <p:cNvSpPr/>
          <p:nvPr/>
        </p:nvSpPr>
        <p:spPr>
          <a:xfrm>
            <a:off x="2145606"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82" name="Text 79"/>
          <p:cNvSpPr/>
          <p:nvPr/>
        </p:nvSpPr>
        <p:spPr>
          <a:xfrm>
            <a:off x="2145606"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3" name="Shape 80"/>
          <p:cNvSpPr/>
          <p:nvPr/>
        </p:nvSpPr>
        <p:spPr>
          <a:xfrm>
            <a:off x="1966139"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84" name="Text 81"/>
          <p:cNvSpPr/>
          <p:nvPr/>
        </p:nvSpPr>
        <p:spPr>
          <a:xfrm>
            <a:off x="1966139"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5" name="Shape 82"/>
          <p:cNvSpPr/>
          <p:nvPr/>
        </p:nvSpPr>
        <p:spPr>
          <a:xfrm>
            <a:off x="1786672"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86" name="Text 83"/>
          <p:cNvSpPr/>
          <p:nvPr/>
        </p:nvSpPr>
        <p:spPr>
          <a:xfrm>
            <a:off x="1786672"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7" name="Shape 84"/>
          <p:cNvSpPr/>
          <p:nvPr/>
        </p:nvSpPr>
        <p:spPr>
          <a:xfrm>
            <a:off x="1607204"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88" name="Text 85"/>
          <p:cNvSpPr/>
          <p:nvPr/>
        </p:nvSpPr>
        <p:spPr>
          <a:xfrm>
            <a:off x="1607204"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9" name="Shape 86"/>
          <p:cNvSpPr/>
          <p:nvPr/>
        </p:nvSpPr>
        <p:spPr>
          <a:xfrm>
            <a:off x="1427737"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90" name="Text 87"/>
          <p:cNvSpPr/>
          <p:nvPr/>
        </p:nvSpPr>
        <p:spPr>
          <a:xfrm>
            <a:off x="1427737"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1" name="Shape 88"/>
          <p:cNvSpPr/>
          <p:nvPr/>
        </p:nvSpPr>
        <p:spPr>
          <a:xfrm>
            <a:off x="2684008"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92" name="Text 89"/>
          <p:cNvSpPr/>
          <p:nvPr/>
        </p:nvSpPr>
        <p:spPr>
          <a:xfrm>
            <a:off x="2684008"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3" name="Shape 90"/>
          <p:cNvSpPr/>
          <p:nvPr/>
        </p:nvSpPr>
        <p:spPr>
          <a:xfrm>
            <a:off x="2504541"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94" name="Text 91"/>
          <p:cNvSpPr/>
          <p:nvPr/>
        </p:nvSpPr>
        <p:spPr>
          <a:xfrm>
            <a:off x="2504541"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5" name="Shape 92"/>
          <p:cNvSpPr/>
          <p:nvPr/>
        </p:nvSpPr>
        <p:spPr>
          <a:xfrm>
            <a:off x="2325074"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96" name="Text 93"/>
          <p:cNvSpPr/>
          <p:nvPr/>
        </p:nvSpPr>
        <p:spPr>
          <a:xfrm>
            <a:off x="2325074"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7" name="Shape 94"/>
          <p:cNvSpPr/>
          <p:nvPr/>
        </p:nvSpPr>
        <p:spPr>
          <a:xfrm>
            <a:off x="2145606"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98" name="Text 95"/>
          <p:cNvSpPr/>
          <p:nvPr/>
        </p:nvSpPr>
        <p:spPr>
          <a:xfrm>
            <a:off x="2145606"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9" name="Shape 96"/>
          <p:cNvSpPr/>
          <p:nvPr/>
        </p:nvSpPr>
        <p:spPr>
          <a:xfrm>
            <a:off x="1966139"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00" name="Text 97"/>
          <p:cNvSpPr/>
          <p:nvPr/>
        </p:nvSpPr>
        <p:spPr>
          <a:xfrm>
            <a:off x="1966139"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01" name="Shape 98"/>
          <p:cNvSpPr/>
          <p:nvPr/>
        </p:nvSpPr>
        <p:spPr>
          <a:xfrm>
            <a:off x="1786672"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02" name="Text 99"/>
          <p:cNvSpPr/>
          <p:nvPr/>
        </p:nvSpPr>
        <p:spPr>
          <a:xfrm>
            <a:off x="1786672"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03" name="Shape 100"/>
          <p:cNvSpPr/>
          <p:nvPr/>
        </p:nvSpPr>
        <p:spPr>
          <a:xfrm>
            <a:off x="1607204"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04" name="Text 101"/>
          <p:cNvSpPr/>
          <p:nvPr/>
        </p:nvSpPr>
        <p:spPr>
          <a:xfrm>
            <a:off x="1607204"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05" name="Shape 102"/>
          <p:cNvSpPr/>
          <p:nvPr/>
        </p:nvSpPr>
        <p:spPr>
          <a:xfrm>
            <a:off x="1427737"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06" name="Text 103"/>
          <p:cNvSpPr/>
          <p:nvPr/>
        </p:nvSpPr>
        <p:spPr>
          <a:xfrm>
            <a:off x="1427737"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07" name="Shape 104"/>
          <p:cNvSpPr/>
          <p:nvPr/>
        </p:nvSpPr>
        <p:spPr>
          <a:xfrm>
            <a:off x="4120138"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08" name="Text 105"/>
          <p:cNvSpPr/>
          <p:nvPr/>
        </p:nvSpPr>
        <p:spPr>
          <a:xfrm>
            <a:off x="4120138"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09" name="Shape 106"/>
          <p:cNvSpPr/>
          <p:nvPr/>
        </p:nvSpPr>
        <p:spPr>
          <a:xfrm>
            <a:off x="3940670"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10" name="Text 107"/>
          <p:cNvSpPr/>
          <p:nvPr/>
        </p:nvSpPr>
        <p:spPr>
          <a:xfrm>
            <a:off x="3940670"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1" name="Shape 108"/>
          <p:cNvSpPr/>
          <p:nvPr/>
        </p:nvSpPr>
        <p:spPr>
          <a:xfrm>
            <a:off x="3761203"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12" name="Text 109"/>
          <p:cNvSpPr/>
          <p:nvPr/>
        </p:nvSpPr>
        <p:spPr>
          <a:xfrm>
            <a:off x="3761203"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3" name="Shape 110"/>
          <p:cNvSpPr/>
          <p:nvPr/>
        </p:nvSpPr>
        <p:spPr>
          <a:xfrm>
            <a:off x="3581735"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14" name="Text 111"/>
          <p:cNvSpPr/>
          <p:nvPr/>
        </p:nvSpPr>
        <p:spPr>
          <a:xfrm>
            <a:off x="3581735"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5" name="Shape 112"/>
          <p:cNvSpPr/>
          <p:nvPr/>
        </p:nvSpPr>
        <p:spPr>
          <a:xfrm>
            <a:off x="3402268"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16" name="Text 113"/>
          <p:cNvSpPr/>
          <p:nvPr/>
        </p:nvSpPr>
        <p:spPr>
          <a:xfrm>
            <a:off x="3402268"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7" name="Shape 114"/>
          <p:cNvSpPr/>
          <p:nvPr/>
        </p:nvSpPr>
        <p:spPr>
          <a:xfrm>
            <a:off x="3222801"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18" name="Text 115"/>
          <p:cNvSpPr/>
          <p:nvPr/>
        </p:nvSpPr>
        <p:spPr>
          <a:xfrm>
            <a:off x="3222801"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9" name="Shape 116"/>
          <p:cNvSpPr/>
          <p:nvPr/>
        </p:nvSpPr>
        <p:spPr>
          <a:xfrm>
            <a:off x="3043333"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20" name="Text 117"/>
          <p:cNvSpPr/>
          <p:nvPr/>
        </p:nvSpPr>
        <p:spPr>
          <a:xfrm>
            <a:off x="3043333"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21" name="Shape 118"/>
          <p:cNvSpPr/>
          <p:nvPr/>
        </p:nvSpPr>
        <p:spPr>
          <a:xfrm>
            <a:off x="2863866" y="5120283"/>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22" name="Text 119"/>
          <p:cNvSpPr/>
          <p:nvPr/>
        </p:nvSpPr>
        <p:spPr>
          <a:xfrm>
            <a:off x="2863866" y="5120283"/>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23" name="Shape 120"/>
          <p:cNvSpPr/>
          <p:nvPr/>
        </p:nvSpPr>
        <p:spPr>
          <a:xfrm>
            <a:off x="4120138"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24" name="Text 121"/>
          <p:cNvSpPr/>
          <p:nvPr/>
        </p:nvSpPr>
        <p:spPr>
          <a:xfrm>
            <a:off x="4120138"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25" name="Shape 122"/>
          <p:cNvSpPr/>
          <p:nvPr/>
        </p:nvSpPr>
        <p:spPr>
          <a:xfrm>
            <a:off x="3940670"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26" name="Text 123"/>
          <p:cNvSpPr/>
          <p:nvPr/>
        </p:nvSpPr>
        <p:spPr>
          <a:xfrm>
            <a:off x="3940670"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27" name="Shape 124"/>
          <p:cNvSpPr/>
          <p:nvPr/>
        </p:nvSpPr>
        <p:spPr>
          <a:xfrm>
            <a:off x="3761203"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28" name="Text 125"/>
          <p:cNvSpPr/>
          <p:nvPr/>
        </p:nvSpPr>
        <p:spPr>
          <a:xfrm>
            <a:off x="3761203"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29" name="Shape 126"/>
          <p:cNvSpPr/>
          <p:nvPr/>
        </p:nvSpPr>
        <p:spPr>
          <a:xfrm>
            <a:off x="3581735"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30" name="Text 127"/>
          <p:cNvSpPr/>
          <p:nvPr/>
        </p:nvSpPr>
        <p:spPr>
          <a:xfrm>
            <a:off x="3581735"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1" name="Shape 128"/>
          <p:cNvSpPr/>
          <p:nvPr/>
        </p:nvSpPr>
        <p:spPr>
          <a:xfrm>
            <a:off x="3402268"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32" name="Text 129"/>
          <p:cNvSpPr/>
          <p:nvPr/>
        </p:nvSpPr>
        <p:spPr>
          <a:xfrm>
            <a:off x="3402268"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3" name="Shape 130"/>
          <p:cNvSpPr/>
          <p:nvPr/>
        </p:nvSpPr>
        <p:spPr>
          <a:xfrm>
            <a:off x="3222801"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34" name="Text 131"/>
          <p:cNvSpPr/>
          <p:nvPr/>
        </p:nvSpPr>
        <p:spPr>
          <a:xfrm>
            <a:off x="3222801"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5" name="Shape 132"/>
          <p:cNvSpPr/>
          <p:nvPr/>
        </p:nvSpPr>
        <p:spPr>
          <a:xfrm>
            <a:off x="3043333"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36" name="Text 133"/>
          <p:cNvSpPr/>
          <p:nvPr/>
        </p:nvSpPr>
        <p:spPr>
          <a:xfrm>
            <a:off x="3043333"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7" name="Shape 134"/>
          <p:cNvSpPr/>
          <p:nvPr/>
        </p:nvSpPr>
        <p:spPr>
          <a:xfrm>
            <a:off x="2863866" y="5319770"/>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38" name="Text 135"/>
          <p:cNvSpPr/>
          <p:nvPr/>
        </p:nvSpPr>
        <p:spPr>
          <a:xfrm>
            <a:off x="2863866" y="5319770"/>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9" name="Shape 136"/>
          <p:cNvSpPr/>
          <p:nvPr/>
        </p:nvSpPr>
        <p:spPr>
          <a:xfrm>
            <a:off x="4120138"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40" name="Text 137"/>
          <p:cNvSpPr/>
          <p:nvPr/>
        </p:nvSpPr>
        <p:spPr>
          <a:xfrm>
            <a:off x="4120138"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1" name="Shape 138"/>
          <p:cNvSpPr/>
          <p:nvPr/>
        </p:nvSpPr>
        <p:spPr>
          <a:xfrm>
            <a:off x="3940670"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42" name="Text 139"/>
          <p:cNvSpPr/>
          <p:nvPr/>
        </p:nvSpPr>
        <p:spPr>
          <a:xfrm>
            <a:off x="3940670"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3" name="Shape 140"/>
          <p:cNvSpPr/>
          <p:nvPr/>
        </p:nvSpPr>
        <p:spPr>
          <a:xfrm>
            <a:off x="3761203"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44" name="Text 141"/>
          <p:cNvSpPr/>
          <p:nvPr/>
        </p:nvSpPr>
        <p:spPr>
          <a:xfrm>
            <a:off x="3761203"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5" name="Shape 142"/>
          <p:cNvSpPr/>
          <p:nvPr/>
        </p:nvSpPr>
        <p:spPr>
          <a:xfrm>
            <a:off x="3581735"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46" name="Text 143"/>
          <p:cNvSpPr/>
          <p:nvPr/>
        </p:nvSpPr>
        <p:spPr>
          <a:xfrm>
            <a:off x="3581735"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7" name="Shape 144"/>
          <p:cNvSpPr/>
          <p:nvPr/>
        </p:nvSpPr>
        <p:spPr>
          <a:xfrm>
            <a:off x="3402268"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48" name="Text 145"/>
          <p:cNvSpPr/>
          <p:nvPr/>
        </p:nvSpPr>
        <p:spPr>
          <a:xfrm>
            <a:off x="3402268"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9" name="Shape 146"/>
          <p:cNvSpPr/>
          <p:nvPr/>
        </p:nvSpPr>
        <p:spPr>
          <a:xfrm>
            <a:off x="3222801"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50" name="Text 147"/>
          <p:cNvSpPr/>
          <p:nvPr/>
        </p:nvSpPr>
        <p:spPr>
          <a:xfrm>
            <a:off x="3222801"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1" name="Shape 148"/>
          <p:cNvSpPr/>
          <p:nvPr/>
        </p:nvSpPr>
        <p:spPr>
          <a:xfrm>
            <a:off x="3043333"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52" name="Text 149"/>
          <p:cNvSpPr/>
          <p:nvPr/>
        </p:nvSpPr>
        <p:spPr>
          <a:xfrm>
            <a:off x="3043333"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3" name="Shape 150"/>
          <p:cNvSpPr/>
          <p:nvPr/>
        </p:nvSpPr>
        <p:spPr>
          <a:xfrm>
            <a:off x="2863866" y="5519257"/>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54" name="Text 151"/>
          <p:cNvSpPr/>
          <p:nvPr/>
        </p:nvSpPr>
        <p:spPr>
          <a:xfrm>
            <a:off x="2863866" y="5519257"/>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5" name="Shape 152"/>
          <p:cNvSpPr/>
          <p:nvPr/>
        </p:nvSpPr>
        <p:spPr>
          <a:xfrm>
            <a:off x="4120138"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56" name="Text 153"/>
          <p:cNvSpPr/>
          <p:nvPr/>
        </p:nvSpPr>
        <p:spPr>
          <a:xfrm>
            <a:off x="4120138"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7" name="Shape 154"/>
          <p:cNvSpPr/>
          <p:nvPr/>
        </p:nvSpPr>
        <p:spPr>
          <a:xfrm>
            <a:off x="3940670"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58" name="Text 155"/>
          <p:cNvSpPr/>
          <p:nvPr/>
        </p:nvSpPr>
        <p:spPr>
          <a:xfrm>
            <a:off x="3940670"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9" name="Shape 156"/>
          <p:cNvSpPr/>
          <p:nvPr/>
        </p:nvSpPr>
        <p:spPr>
          <a:xfrm>
            <a:off x="3761203"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60" name="Text 157"/>
          <p:cNvSpPr/>
          <p:nvPr/>
        </p:nvSpPr>
        <p:spPr>
          <a:xfrm>
            <a:off x="3761203"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61" name="Shape 158"/>
          <p:cNvSpPr/>
          <p:nvPr/>
        </p:nvSpPr>
        <p:spPr>
          <a:xfrm>
            <a:off x="3581735"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62" name="Text 159"/>
          <p:cNvSpPr/>
          <p:nvPr/>
        </p:nvSpPr>
        <p:spPr>
          <a:xfrm>
            <a:off x="3581735"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63" name="Shape 160"/>
          <p:cNvSpPr/>
          <p:nvPr/>
        </p:nvSpPr>
        <p:spPr>
          <a:xfrm>
            <a:off x="3402268"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64" name="Text 161"/>
          <p:cNvSpPr/>
          <p:nvPr/>
        </p:nvSpPr>
        <p:spPr>
          <a:xfrm>
            <a:off x="3402268"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65" name="Shape 162"/>
          <p:cNvSpPr/>
          <p:nvPr/>
        </p:nvSpPr>
        <p:spPr>
          <a:xfrm>
            <a:off x="3222801"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66" name="Text 163"/>
          <p:cNvSpPr/>
          <p:nvPr/>
        </p:nvSpPr>
        <p:spPr>
          <a:xfrm>
            <a:off x="3222801"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67" name="Shape 164"/>
          <p:cNvSpPr/>
          <p:nvPr/>
        </p:nvSpPr>
        <p:spPr>
          <a:xfrm>
            <a:off x="3043333"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68" name="Text 165"/>
          <p:cNvSpPr/>
          <p:nvPr/>
        </p:nvSpPr>
        <p:spPr>
          <a:xfrm>
            <a:off x="3043333"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69" name="Shape 166"/>
          <p:cNvSpPr/>
          <p:nvPr/>
        </p:nvSpPr>
        <p:spPr>
          <a:xfrm>
            <a:off x="2863866" y="5718185"/>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70" name="Text 167"/>
          <p:cNvSpPr/>
          <p:nvPr/>
        </p:nvSpPr>
        <p:spPr>
          <a:xfrm>
            <a:off x="2863866" y="5718185"/>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1" name="Shape 168"/>
          <p:cNvSpPr/>
          <p:nvPr/>
        </p:nvSpPr>
        <p:spPr>
          <a:xfrm>
            <a:off x="4120138"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72" name="Text 169"/>
          <p:cNvSpPr/>
          <p:nvPr/>
        </p:nvSpPr>
        <p:spPr>
          <a:xfrm>
            <a:off x="4120138"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3" name="Shape 170"/>
          <p:cNvSpPr/>
          <p:nvPr/>
        </p:nvSpPr>
        <p:spPr>
          <a:xfrm>
            <a:off x="3940670"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74" name="Text 171"/>
          <p:cNvSpPr/>
          <p:nvPr/>
        </p:nvSpPr>
        <p:spPr>
          <a:xfrm>
            <a:off x="3940670"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5" name="Shape 172"/>
          <p:cNvSpPr/>
          <p:nvPr/>
        </p:nvSpPr>
        <p:spPr>
          <a:xfrm>
            <a:off x="3761203"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76" name="Text 173"/>
          <p:cNvSpPr/>
          <p:nvPr/>
        </p:nvSpPr>
        <p:spPr>
          <a:xfrm>
            <a:off x="3761203"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7" name="Shape 174"/>
          <p:cNvSpPr/>
          <p:nvPr/>
        </p:nvSpPr>
        <p:spPr>
          <a:xfrm>
            <a:off x="3581735"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78" name="Text 175"/>
          <p:cNvSpPr/>
          <p:nvPr/>
        </p:nvSpPr>
        <p:spPr>
          <a:xfrm>
            <a:off x="3581735"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9" name="Shape 176"/>
          <p:cNvSpPr/>
          <p:nvPr/>
        </p:nvSpPr>
        <p:spPr>
          <a:xfrm>
            <a:off x="3402268"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0" name="Text 177"/>
          <p:cNvSpPr/>
          <p:nvPr/>
        </p:nvSpPr>
        <p:spPr>
          <a:xfrm>
            <a:off x="3402268"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81" name="Shape 178"/>
          <p:cNvSpPr/>
          <p:nvPr/>
        </p:nvSpPr>
        <p:spPr>
          <a:xfrm>
            <a:off x="3222801"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2" name="Text 179"/>
          <p:cNvSpPr/>
          <p:nvPr/>
        </p:nvSpPr>
        <p:spPr>
          <a:xfrm>
            <a:off x="3222801"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83" name="Shape 180"/>
          <p:cNvSpPr/>
          <p:nvPr/>
        </p:nvSpPr>
        <p:spPr>
          <a:xfrm>
            <a:off x="3043333"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4" name="Text 181"/>
          <p:cNvSpPr/>
          <p:nvPr/>
        </p:nvSpPr>
        <p:spPr>
          <a:xfrm>
            <a:off x="3043333"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85" name="Shape 182"/>
          <p:cNvSpPr/>
          <p:nvPr/>
        </p:nvSpPr>
        <p:spPr>
          <a:xfrm>
            <a:off x="2863866" y="5917672"/>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6" name="Text 183"/>
          <p:cNvSpPr/>
          <p:nvPr/>
        </p:nvSpPr>
        <p:spPr>
          <a:xfrm>
            <a:off x="2863866" y="5917672"/>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87" name="Shape 184"/>
          <p:cNvSpPr/>
          <p:nvPr/>
        </p:nvSpPr>
        <p:spPr>
          <a:xfrm>
            <a:off x="4120138"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88" name="Text 185"/>
          <p:cNvSpPr/>
          <p:nvPr/>
        </p:nvSpPr>
        <p:spPr>
          <a:xfrm>
            <a:off x="4120138"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89" name="Shape 186"/>
          <p:cNvSpPr/>
          <p:nvPr/>
        </p:nvSpPr>
        <p:spPr>
          <a:xfrm>
            <a:off x="3940670"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90" name="Text 187"/>
          <p:cNvSpPr/>
          <p:nvPr/>
        </p:nvSpPr>
        <p:spPr>
          <a:xfrm>
            <a:off x="3940670"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1" name="Shape 188"/>
          <p:cNvSpPr/>
          <p:nvPr/>
        </p:nvSpPr>
        <p:spPr>
          <a:xfrm>
            <a:off x="3761203"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92" name="Text 189"/>
          <p:cNvSpPr/>
          <p:nvPr/>
        </p:nvSpPr>
        <p:spPr>
          <a:xfrm>
            <a:off x="3761203"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3" name="Shape 190"/>
          <p:cNvSpPr/>
          <p:nvPr/>
        </p:nvSpPr>
        <p:spPr>
          <a:xfrm>
            <a:off x="3581735"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94" name="Text 191"/>
          <p:cNvSpPr/>
          <p:nvPr/>
        </p:nvSpPr>
        <p:spPr>
          <a:xfrm>
            <a:off x="3581735"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5" name="Shape 192"/>
          <p:cNvSpPr/>
          <p:nvPr/>
        </p:nvSpPr>
        <p:spPr>
          <a:xfrm>
            <a:off x="3402268"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96" name="Text 193"/>
          <p:cNvSpPr/>
          <p:nvPr/>
        </p:nvSpPr>
        <p:spPr>
          <a:xfrm>
            <a:off x="3402268"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7" name="Shape 194"/>
          <p:cNvSpPr/>
          <p:nvPr/>
        </p:nvSpPr>
        <p:spPr>
          <a:xfrm>
            <a:off x="3222801"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198" name="Text 195"/>
          <p:cNvSpPr/>
          <p:nvPr/>
        </p:nvSpPr>
        <p:spPr>
          <a:xfrm>
            <a:off x="3222801"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9" name="Shape 196"/>
          <p:cNvSpPr/>
          <p:nvPr/>
        </p:nvSpPr>
        <p:spPr>
          <a:xfrm>
            <a:off x="3043333"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00" name="Text 197"/>
          <p:cNvSpPr/>
          <p:nvPr/>
        </p:nvSpPr>
        <p:spPr>
          <a:xfrm>
            <a:off x="3043333"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01" name="Shape 198"/>
          <p:cNvSpPr/>
          <p:nvPr/>
        </p:nvSpPr>
        <p:spPr>
          <a:xfrm>
            <a:off x="2863866" y="6117159"/>
            <a:ext cx="97232" cy="97669"/>
          </a:xfrm>
          <a:prstGeom prst="ellipse">
            <a:avLst/>
          </a:prstGeom>
          <a:gradFill flip="none" rotWithShape="1">
            <a:gsLst>
              <a:gs pos="0">
                <a:srgbClr val="1E46EB">
                  <a:alpha val="0"/>
                </a:srgbClr>
              </a:gs>
              <a:gs pos="5000">
                <a:srgbClr val="1E46EB">
                  <a:alpha val="0"/>
                </a:srgbClr>
              </a:gs>
              <a:gs pos="67000">
                <a:srgbClr val="1CA97E"/>
              </a:gs>
              <a:gs pos="100000">
                <a:srgbClr val="1E46EB"/>
              </a:gs>
            </a:gsLst>
            <a:lin ang="10800000" scaled="1"/>
          </a:gradFill>
        </p:spPr>
        <p:txBody>
          <a:bodyPr/>
          <a:lstStyle/>
          <a:p>
            <a:endParaRPr lang="zh-CN" altLang="en-US"/>
          </a:p>
        </p:txBody>
      </p:sp>
      <p:sp>
        <p:nvSpPr>
          <p:cNvPr id="202" name="Text 199"/>
          <p:cNvSpPr/>
          <p:nvPr/>
        </p:nvSpPr>
        <p:spPr>
          <a:xfrm>
            <a:off x="2863866" y="6117159"/>
            <a:ext cx="97232" cy="97669"/>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03" name="Shape 200"/>
          <p:cNvSpPr/>
          <p:nvPr/>
        </p:nvSpPr>
        <p:spPr>
          <a:xfrm>
            <a:off x="318" y="6584950"/>
            <a:ext cx="12191365" cy="152400"/>
          </a:xfrm>
          <a:prstGeom prst="rect">
            <a:avLst/>
          </a:prstGeom>
          <a:solidFill>
            <a:srgbClr val="1CA97E"/>
          </a:solidFill>
        </p:spPr>
        <p:txBody>
          <a:bodyPr/>
          <a:lstStyle/>
          <a:p>
            <a:endParaRPr lang="zh-CN" altLang="en-US"/>
          </a:p>
        </p:txBody>
      </p:sp>
      <p:sp>
        <p:nvSpPr>
          <p:cNvPr id="204" name="Text 201"/>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05" name="Shape 202"/>
          <p:cNvSpPr/>
          <p:nvPr/>
        </p:nvSpPr>
        <p:spPr>
          <a:xfrm>
            <a:off x="318" y="6705600"/>
            <a:ext cx="12191365" cy="152400"/>
          </a:xfrm>
          <a:prstGeom prst="rect">
            <a:avLst/>
          </a:prstGeom>
          <a:solidFill>
            <a:srgbClr val="1E46EB"/>
          </a:solidFill>
        </p:spPr>
        <p:txBody>
          <a:bodyPr/>
          <a:lstStyle/>
          <a:p>
            <a:endParaRPr lang="zh-CN" altLang="en-US"/>
          </a:p>
        </p:txBody>
      </p:sp>
      <p:sp>
        <p:nvSpPr>
          <p:cNvPr id="206" name="Text 203"/>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08" name="Shape 205"/>
          <p:cNvSpPr/>
          <p:nvPr/>
        </p:nvSpPr>
        <p:spPr>
          <a:xfrm>
            <a:off x="325369" y="4353560"/>
            <a:ext cx="3120343" cy="502920"/>
          </a:xfrm>
          <a:prstGeom prst="roundRect">
            <a:avLst>
              <a:gd name="adj" fmla="val 50000"/>
            </a:avLst>
          </a:prstGeom>
          <a:solidFill>
            <a:srgbClr val="1E46EB"/>
          </a:solidFill>
        </p:spPr>
        <p:txBody>
          <a:bodyPr/>
          <a:lstStyle/>
          <a:p>
            <a:endParaRPr lang="zh-CN" altLang="en-US"/>
          </a:p>
        </p:txBody>
      </p:sp>
      <p:sp>
        <p:nvSpPr>
          <p:cNvPr id="209" name="Text 206"/>
          <p:cNvSpPr/>
          <p:nvPr/>
        </p:nvSpPr>
        <p:spPr>
          <a:xfrm>
            <a:off x="1123072" y="4353560"/>
            <a:ext cx="2322640" cy="50292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10" name="Text 207"/>
          <p:cNvSpPr/>
          <p:nvPr/>
        </p:nvSpPr>
        <p:spPr>
          <a:xfrm>
            <a:off x="375858" y="4405630"/>
            <a:ext cx="3107752" cy="400110"/>
          </a:xfrm>
          <a:prstGeom prst="rect">
            <a:avLst/>
          </a:prstGeom>
          <a:noFill/>
        </p:spPr>
        <p:txBody>
          <a:bodyPr wrap="square" lIns="91440" tIns="45720" rIns="91440" bIns="45720" rtlCol="0" anchor="t">
            <a:spAutoFit/>
          </a:bodyPr>
          <a:lstStyle/>
          <a:p>
            <a:pPr marL="0" indent="0" algn="ctr">
              <a:lnSpc>
                <a:spcPct val="100000"/>
              </a:lnSpc>
              <a:buNone/>
            </a:pPr>
            <a:r>
              <a:rPr lang="en-US" sz="2000" dirty="0" err="1">
                <a:solidFill>
                  <a:srgbClr val="FFFFFF"/>
                </a:solidFill>
                <a:latin typeface="MiSans" pitchFamily="34" charset="-122"/>
                <a:ea typeface="MiSans" pitchFamily="34" charset="-122"/>
                <a:cs typeface="MiSans" pitchFamily="34" charset="-120"/>
              </a:rPr>
              <a:t>reporter:邵熠偈</a:t>
            </a:r>
            <a:r>
              <a:rPr lang="zh-CN" altLang="en-US" sz="2000" dirty="0">
                <a:solidFill>
                  <a:srgbClr val="FFFFFF"/>
                </a:solidFill>
                <a:latin typeface="MiSans" pitchFamily="34" charset="-122"/>
                <a:ea typeface="MiSans" pitchFamily="34" charset="-122"/>
                <a:cs typeface="MiSans" pitchFamily="34" charset="-120"/>
              </a:rPr>
              <a:t>、杨思源</a:t>
            </a:r>
            <a:endParaRPr lang="en-US" sz="1600" dirty="0"/>
          </a:p>
        </p:txBody>
      </p:sp>
      <p:sp>
        <p:nvSpPr>
          <p:cNvPr id="211" name="Shape 208"/>
          <p:cNvSpPr/>
          <p:nvPr/>
        </p:nvSpPr>
        <p:spPr>
          <a:xfrm>
            <a:off x="4008512" y="4343400"/>
            <a:ext cx="2322640" cy="502920"/>
          </a:xfrm>
          <a:prstGeom prst="roundRect">
            <a:avLst>
              <a:gd name="adj" fmla="val 50000"/>
            </a:avLst>
          </a:prstGeom>
          <a:solidFill>
            <a:srgbClr val="1CA97E"/>
          </a:solidFill>
        </p:spPr>
        <p:txBody>
          <a:bodyPr/>
          <a:lstStyle/>
          <a:p>
            <a:endParaRPr lang="zh-CN" altLang="en-US"/>
          </a:p>
        </p:txBody>
      </p:sp>
      <p:sp>
        <p:nvSpPr>
          <p:cNvPr id="212" name="Text 209"/>
          <p:cNvSpPr/>
          <p:nvPr/>
        </p:nvSpPr>
        <p:spPr>
          <a:xfrm>
            <a:off x="4008512" y="4343400"/>
            <a:ext cx="2322640" cy="50292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13" name="Text 210"/>
          <p:cNvSpPr/>
          <p:nvPr/>
        </p:nvSpPr>
        <p:spPr>
          <a:xfrm>
            <a:off x="3971290" y="4395470"/>
            <a:ext cx="2397760" cy="400110"/>
          </a:xfrm>
          <a:prstGeom prst="rect">
            <a:avLst/>
          </a:prstGeom>
          <a:noFill/>
        </p:spPr>
        <p:txBody>
          <a:bodyPr wrap="square" lIns="91440" tIns="45720" rIns="91440" bIns="45720" rtlCol="0" anchor="t">
            <a:spAutoFit/>
          </a:bodyPr>
          <a:lstStyle/>
          <a:p>
            <a:pPr marL="0" indent="0" algn="ctr">
              <a:lnSpc>
                <a:spcPct val="100000"/>
              </a:lnSpc>
              <a:buNone/>
            </a:pPr>
            <a:r>
              <a:rPr lang="en-US" sz="2000" dirty="0">
                <a:solidFill>
                  <a:srgbClr val="FFFFFF"/>
                </a:solidFill>
                <a:latin typeface="MiSans" pitchFamily="34" charset="-122"/>
                <a:ea typeface="MiSans" pitchFamily="34" charset="-122"/>
                <a:cs typeface="MiSans" pitchFamily="34" charset="-120"/>
              </a:rPr>
              <a:t>2025/</a:t>
            </a:r>
            <a:r>
              <a:rPr lang="en-US" altLang="zh-CN" sz="2000" dirty="0">
                <a:solidFill>
                  <a:srgbClr val="FFFFFF"/>
                </a:solidFill>
                <a:latin typeface="MiSans" pitchFamily="34" charset="-122"/>
                <a:ea typeface="MiSans" pitchFamily="34" charset="-122"/>
                <a:cs typeface="MiSans" pitchFamily="34" charset="-120"/>
              </a:rPr>
              <a:t>10</a:t>
            </a:r>
            <a:r>
              <a:rPr lang="en-US" sz="2000" dirty="0">
                <a:solidFill>
                  <a:srgbClr val="FFFFFF"/>
                </a:solidFill>
                <a:latin typeface="MiSans" pitchFamily="34" charset="-122"/>
                <a:ea typeface="MiSans" pitchFamily="34" charset="-122"/>
                <a:cs typeface="MiSans" pitchFamily="34" charset="-120"/>
              </a:rPr>
              <a:t>/</a:t>
            </a:r>
            <a:r>
              <a:rPr lang="en-US" altLang="zh-CN" sz="2000" dirty="0">
                <a:solidFill>
                  <a:srgbClr val="FFFFFF"/>
                </a:solidFill>
                <a:latin typeface="MiSans" pitchFamily="34" charset="-122"/>
                <a:ea typeface="MiSans" pitchFamily="34" charset="-122"/>
                <a:cs typeface="MiSans" pitchFamily="34" charset="-120"/>
              </a:rPr>
              <a:t>22</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9-04-17:02:52-d2slbf61bb2p4onbqkj0.png"/>
          <p:cNvPicPr>
            <a:picLocks noChangeAspect="1"/>
          </p:cNvPicPr>
          <p:nvPr/>
        </p:nvPicPr>
        <p:blipFill>
          <a:blip r:embed="rId3"/>
          <a:srcRect l="13" r="13"/>
          <a:stretch>
            <a:fillRect/>
          </a:stretch>
        </p:blipFill>
        <p:spPr>
          <a:xfrm>
            <a:off x="0" y="120650"/>
            <a:ext cx="12207240" cy="6832600"/>
          </a:xfrm>
          <a:prstGeom prst="rect">
            <a:avLst/>
          </a:prstGeom>
        </p:spPr>
      </p:pic>
      <p:sp>
        <p:nvSpPr>
          <p:cNvPr id="3" name="Shape 0"/>
          <p:cNvSpPr/>
          <p:nvPr/>
        </p:nvSpPr>
        <p:spPr>
          <a:xfrm>
            <a:off x="318" y="6584950"/>
            <a:ext cx="12191365" cy="152400"/>
          </a:xfrm>
          <a:prstGeom prst="rect">
            <a:avLst/>
          </a:prstGeom>
          <a:solidFill>
            <a:srgbClr val="1CA97E"/>
          </a:solidFill>
        </p:spPr>
        <p:txBody>
          <a:bodyPr/>
          <a:lstStyle/>
          <a:p>
            <a:endParaRPr lang="zh-CN" altLang="en-US"/>
          </a:p>
        </p:txBody>
      </p:sp>
      <p:sp>
        <p:nvSpPr>
          <p:cNvPr id="4" name="Text 1"/>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 name="Shape 2"/>
          <p:cNvSpPr/>
          <p:nvPr/>
        </p:nvSpPr>
        <p:spPr>
          <a:xfrm>
            <a:off x="318" y="6705600"/>
            <a:ext cx="12191365" cy="152400"/>
          </a:xfrm>
          <a:prstGeom prst="rect">
            <a:avLst/>
          </a:prstGeom>
          <a:solidFill>
            <a:srgbClr val="1E46EB"/>
          </a:solidFill>
        </p:spPr>
        <p:txBody>
          <a:bodyPr/>
          <a:lstStyle/>
          <a:p>
            <a:endParaRPr lang="zh-CN" altLang="en-US"/>
          </a:p>
        </p:txBody>
      </p:sp>
      <p:sp>
        <p:nvSpPr>
          <p:cNvPr id="6" name="Text 3"/>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3427597" y="3190752"/>
            <a:ext cx="6470714" cy="1569660"/>
          </a:xfrm>
          <a:prstGeom prst="rect">
            <a:avLst/>
          </a:prstGeom>
          <a:noFill/>
        </p:spPr>
        <p:txBody>
          <a:bodyPr wrap="square" lIns="91440" tIns="45720" rIns="91440" bIns="45720" rtlCol="0" anchor="t">
            <a:spAutoFit/>
          </a:bodyPr>
          <a:lstStyle/>
          <a:p>
            <a:pPr algn="ctr"/>
            <a:r>
              <a:rPr lang="en-US" sz="4800" b="1" dirty="0">
                <a:solidFill>
                  <a:srgbClr val="1E46EB"/>
                </a:solidFill>
                <a:latin typeface="MiSans" pitchFamily="34" charset="-122"/>
                <a:ea typeface="MiSans" pitchFamily="34" charset="-122"/>
                <a:cs typeface="MiSans" pitchFamily="34" charset="-120"/>
                <a:sym typeface="+mn-ea"/>
              </a:rPr>
              <a:t>Product functions and core values</a:t>
            </a:r>
            <a:endParaRPr lang="en-US" sz="1600" dirty="0"/>
          </a:p>
        </p:txBody>
      </p:sp>
      <p:sp>
        <p:nvSpPr>
          <p:cNvPr id="8" name="Text 5"/>
          <p:cNvSpPr/>
          <p:nvPr/>
        </p:nvSpPr>
        <p:spPr>
          <a:xfrm>
            <a:off x="3563724" y="1433195"/>
            <a:ext cx="5956796" cy="1460500"/>
          </a:xfrm>
          <a:prstGeom prst="rect">
            <a:avLst/>
          </a:prstGeom>
          <a:noFill/>
        </p:spPr>
        <p:txBody>
          <a:bodyPr wrap="square" lIns="91440" tIns="45720" rIns="91440" bIns="45720" rtlCol="0" anchor="t">
            <a:spAutoFit/>
          </a:bodyPr>
          <a:lstStyle/>
          <a:p>
            <a:pPr marL="0" indent="0" algn="ctr">
              <a:lnSpc>
                <a:spcPct val="100000"/>
              </a:lnSpc>
              <a:buNone/>
            </a:pPr>
            <a:r>
              <a:rPr lang="en-US" sz="9600" b="1" dirty="0">
                <a:solidFill>
                  <a:srgbClr val="1E46EB"/>
                </a:solidFill>
                <a:latin typeface="MiSans" pitchFamily="34" charset="-122"/>
                <a:ea typeface="MiSans" pitchFamily="34" charset="-122"/>
                <a:cs typeface="MiSans" pitchFamily="34" charset="-120"/>
              </a:rPr>
              <a:t>01</a:t>
            </a:r>
            <a:endParaRPr lang="en-US" sz="1600" dirty="0"/>
          </a:p>
        </p:txBody>
      </p:sp>
      <p:sp>
        <p:nvSpPr>
          <p:cNvPr id="9" name="Shape 6"/>
          <p:cNvSpPr/>
          <p:nvPr/>
        </p:nvSpPr>
        <p:spPr>
          <a:xfrm rot="20340000">
            <a:off x="5207353" y="2025906"/>
            <a:ext cx="2808847" cy="684270"/>
          </a:xfrm>
          <a:prstGeom prst="ellipse">
            <a:avLst/>
          </a:prstGeom>
          <a:solidFill>
            <a:srgbClr val="000000">
              <a:alpha val="0"/>
            </a:srgbClr>
          </a:solidFill>
          <a:ln w="19050">
            <a:gradFill flip="none" rotWithShape="1">
              <a:gsLst>
                <a:gs pos="0">
                  <a:srgbClr val="1E46EB">
                    <a:alpha val="0"/>
                  </a:srgbClr>
                </a:gs>
                <a:gs pos="24000">
                  <a:srgbClr val="1E46EB">
                    <a:alpha val="0"/>
                  </a:srgbClr>
                </a:gs>
                <a:gs pos="100000">
                  <a:srgbClr val="1E46EB"/>
                </a:gs>
              </a:gsLst>
              <a:lin ang="5400000" scaled="1"/>
            </a:gradFill>
            <a:prstDash val="solid"/>
          </a:ln>
        </p:spPr>
        <p:txBody>
          <a:bodyPr/>
          <a:lstStyle/>
          <a:p>
            <a:endParaRPr lang="zh-CN" altLang="en-US"/>
          </a:p>
        </p:txBody>
      </p:sp>
      <p:sp>
        <p:nvSpPr>
          <p:cNvPr id="10" name="Text 7"/>
          <p:cNvSpPr/>
          <p:nvPr/>
        </p:nvSpPr>
        <p:spPr>
          <a:xfrm rot="20340000">
            <a:off x="5207353" y="2025906"/>
            <a:ext cx="2808847" cy="68427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8"/>
          <p:cNvSpPr/>
          <p:nvPr/>
        </p:nvSpPr>
        <p:spPr>
          <a:xfrm>
            <a:off x="6044755" y="2859562"/>
            <a:ext cx="180054" cy="180071"/>
          </a:xfrm>
          <a:prstGeom prst="ellipse">
            <a:avLst/>
          </a:prstGeom>
          <a:solidFill>
            <a:srgbClr val="1E46EB"/>
          </a:solidFill>
        </p:spPr>
        <p:txBody>
          <a:bodyPr/>
          <a:lstStyle/>
          <a:p>
            <a:endParaRPr lang="zh-CN" altLang="en-US"/>
          </a:p>
        </p:txBody>
      </p:sp>
      <p:sp>
        <p:nvSpPr>
          <p:cNvPr id="12" name="Text 9"/>
          <p:cNvSpPr/>
          <p:nvPr/>
        </p:nvSpPr>
        <p:spPr>
          <a:xfrm>
            <a:off x="6044755" y="2859562"/>
            <a:ext cx="180054" cy="180071"/>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0"/>
          <p:cNvSpPr/>
          <p:nvPr/>
        </p:nvSpPr>
        <p:spPr>
          <a:xfrm>
            <a:off x="7878727" y="2074041"/>
            <a:ext cx="90027" cy="90036"/>
          </a:xfrm>
          <a:prstGeom prst="ellipse">
            <a:avLst/>
          </a:prstGeom>
          <a:solidFill>
            <a:srgbClr val="1E46EB"/>
          </a:solidFill>
        </p:spPr>
        <p:txBody>
          <a:bodyPr/>
          <a:lstStyle/>
          <a:p>
            <a:endParaRPr lang="zh-CN" altLang="en-US"/>
          </a:p>
        </p:txBody>
      </p:sp>
      <p:sp>
        <p:nvSpPr>
          <p:cNvPr id="14" name="Text 11"/>
          <p:cNvSpPr/>
          <p:nvPr/>
        </p:nvSpPr>
        <p:spPr>
          <a:xfrm>
            <a:off x="7878727" y="2074041"/>
            <a:ext cx="90027" cy="90036"/>
          </a:xfrm>
          <a:prstGeom prst="rect">
            <a:avLst/>
          </a:prstGeom>
          <a:noFill/>
        </p:spPr>
        <p:txBody>
          <a:bodyPr wrap="square" lIns="45720" tIns="91440" rIns="91440" bIns="45720" rtlCol="0" anchor="ctr"/>
          <a:lstStyle/>
          <a:p>
            <a:pPr marL="0" indent="0">
              <a:lnSpc>
                <a:spcPct val="100000"/>
              </a:lnSpc>
              <a:buNone/>
            </a:pP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95630" y="487045"/>
            <a:ext cx="11160125" cy="646331"/>
          </a:xfrm>
          <a:prstGeom prst="rect">
            <a:avLst/>
          </a:prstGeom>
          <a:noFill/>
        </p:spPr>
        <p:txBody>
          <a:bodyPr wrap="square" lIns="91440" tIns="45720" rIns="91440" bIns="45720" rtlCol="0" anchor="t">
            <a:spAutoFit/>
          </a:bodyPr>
          <a:lstStyle/>
          <a:p>
            <a:r>
              <a:rPr lang="en-US" sz="3600" b="1" dirty="0" err="1">
                <a:solidFill>
                  <a:srgbClr val="1E46EB"/>
                </a:solidFill>
                <a:latin typeface="MiSans" pitchFamily="34" charset="-122"/>
                <a:ea typeface="MiSans" pitchFamily="34" charset="-122"/>
                <a:cs typeface="MiSans" pitchFamily="34" charset="-120"/>
              </a:rPr>
              <a:t>LocalCanvas</a:t>
            </a:r>
            <a:r>
              <a:rPr lang="en-US" sz="3600" b="1" dirty="0">
                <a:solidFill>
                  <a:srgbClr val="1E46EB"/>
                </a:solidFill>
                <a:latin typeface="MiSans" pitchFamily="34" charset="-122"/>
                <a:ea typeface="MiSans" pitchFamily="34" charset="-122"/>
                <a:cs typeface="MiSans" pitchFamily="34" charset="-120"/>
              </a:rPr>
              <a:t> Product positioning</a:t>
            </a:r>
            <a:endParaRPr lang="en-US" sz="1600" dirty="0"/>
          </a:p>
        </p:txBody>
      </p:sp>
      <p:sp>
        <p:nvSpPr>
          <p:cNvPr id="3" name="Shape 1"/>
          <p:cNvSpPr/>
          <p:nvPr/>
        </p:nvSpPr>
        <p:spPr>
          <a:xfrm>
            <a:off x="318" y="6584950"/>
            <a:ext cx="12191365" cy="152400"/>
          </a:xfrm>
          <a:prstGeom prst="rect">
            <a:avLst/>
          </a:prstGeom>
          <a:solidFill>
            <a:srgbClr val="1CA97E"/>
          </a:solidFill>
        </p:spPr>
        <p:txBody>
          <a:bodyPr/>
          <a:lstStyle/>
          <a:p>
            <a:endParaRPr lang="zh-CN" altLang="en-US"/>
          </a:p>
        </p:txBody>
      </p:sp>
      <p:sp>
        <p:nvSpPr>
          <p:cNvPr id="4" name="Text 2"/>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 name="Shape 3"/>
          <p:cNvSpPr/>
          <p:nvPr/>
        </p:nvSpPr>
        <p:spPr>
          <a:xfrm>
            <a:off x="318" y="6705600"/>
            <a:ext cx="12191365" cy="152400"/>
          </a:xfrm>
          <a:prstGeom prst="rect">
            <a:avLst/>
          </a:prstGeom>
          <a:solidFill>
            <a:srgbClr val="1E46EB"/>
          </a:solidFill>
        </p:spPr>
        <p:txBody>
          <a:bodyPr/>
          <a:lstStyle/>
          <a:p>
            <a:endParaRPr lang="zh-CN" altLang="en-US"/>
          </a:p>
        </p:txBody>
      </p:sp>
      <p:sp>
        <p:nvSpPr>
          <p:cNvPr id="6" name="Text 4"/>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Shape 5"/>
          <p:cNvSpPr/>
          <p:nvPr/>
        </p:nvSpPr>
        <p:spPr>
          <a:xfrm>
            <a:off x="0" y="465455"/>
            <a:ext cx="437515" cy="647700"/>
          </a:xfrm>
          <a:prstGeom prst="rect">
            <a:avLst/>
          </a:prstGeom>
          <a:solidFill>
            <a:srgbClr val="1E46EB"/>
          </a:solidFill>
        </p:spPr>
        <p:txBody>
          <a:bodyPr/>
          <a:lstStyle/>
          <a:p>
            <a:endParaRPr lang="zh-CN" altLang="en-US"/>
          </a:p>
        </p:txBody>
      </p:sp>
      <p:sp>
        <p:nvSpPr>
          <p:cNvPr id="8" name="Text 6"/>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 name="Shape 7"/>
          <p:cNvSpPr/>
          <p:nvPr/>
        </p:nvSpPr>
        <p:spPr>
          <a:xfrm>
            <a:off x="488315" y="465455"/>
            <a:ext cx="76200" cy="647700"/>
          </a:xfrm>
          <a:prstGeom prst="rect">
            <a:avLst/>
          </a:prstGeom>
          <a:solidFill>
            <a:srgbClr val="1E46EB"/>
          </a:solidFill>
        </p:spPr>
        <p:txBody>
          <a:bodyPr/>
          <a:lstStyle/>
          <a:p>
            <a:endParaRPr lang="zh-CN" altLang="en-US"/>
          </a:p>
        </p:txBody>
      </p:sp>
      <p:sp>
        <p:nvSpPr>
          <p:cNvPr id="10" name="Text 8"/>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p>
        </p:txBody>
      </p:sp>
      <p:pic>
        <p:nvPicPr>
          <p:cNvPr id="11" name="Image 0" descr="https://kimi-img.moonshot.cn/pub/slides/slides_tmpl/image/25-09-04-17:02:53-d2slbfe1bb2p4onbqkm0.jpg"/>
          <p:cNvPicPr>
            <a:picLocks noChangeAspect="1"/>
          </p:cNvPicPr>
          <p:nvPr/>
        </p:nvPicPr>
        <p:blipFill>
          <a:blip r:embed="rId3"/>
          <a:stretch>
            <a:fillRect/>
          </a:stretch>
        </p:blipFill>
        <p:spPr>
          <a:xfrm>
            <a:off x="635" y="1667510"/>
            <a:ext cx="12192000" cy="2362200"/>
          </a:xfrm>
          <a:prstGeom prst="rect">
            <a:avLst/>
          </a:prstGeom>
        </p:spPr>
      </p:pic>
      <p:sp>
        <p:nvSpPr>
          <p:cNvPr id="12" name="Text 9"/>
          <p:cNvSpPr/>
          <p:nvPr/>
        </p:nvSpPr>
        <p:spPr>
          <a:xfrm>
            <a:off x="994728" y="4371975"/>
            <a:ext cx="10107751" cy="523220"/>
          </a:xfrm>
          <a:prstGeom prst="rect">
            <a:avLst/>
          </a:prstGeom>
          <a:noFill/>
        </p:spPr>
        <p:txBody>
          <a:bodyPr wrap="square" lIns="91440" tIns="45720" rIns="91440" bIns="45720" rtlCol="0" anchor="t">
            <a:spAutoFit/>
          </a:bodyPr>
          <a:lstStyle/>
          <a:p>
            <a:pPr algn="just"/>
            <a:r>
              <a:rPr lang="en-US" sz="2800" b="1" dirty="0">
                <a:solidFill>
                  <a:srgbClr val="000000"/>
                </a:solidFill>
                <a:latin typeface="MiSans" pitchFamily="34" charset="-122"/>
                <a:ea typeface="MiSans" pitchFamily="34" charset="-122"/>
                <a:cs typeface="MiSans" pitchFamily="34" charset="-120"/>
              </a:rPr>
              <a:t>Native workflow for mobile devices</a:t>
            </a:r>
            <a:endParaRPr lang="en-US" sz="1600" dirty="0"/>
          </a:p>
        </p:txBody>
      </p:sp>
      <p:sp>
        <p:nvSpPr>
          <p:cNvPr id="13" name="Text 10"/>
          <p:cNvSpPr/>
          <p:nvPr/>
        </p:nvSpPr>
        <p:spPr>
          <a:xfrm>
            <a:off x="994728" y="4949825"/>
            <a:ext cx="10202545" cy="1496820"/>
          </a:xfrm>
          <a:prstGeom prst="rect">
            <a:avLst/>
          </a:prstGeom>
          <a:noFill/>
        </p:spPr>
        <p:txBody>
          <a:bodyPr wrap="square" lIns="91440" tIns="45720" rIns="91440" bIns="45720" rtlCol="0" anchor="t">
            <a:spAutoFit/>
          </a:bodyPr>
          <a:lstStyle/>
          <a:p>
            <a:pPr algn="just">
              <a:lnSpc>
                <a:spcPct val="130000"/>
              </a:lnSpc>
            </a:pPr>
            <a:r>
              <a:rPr lang="en-US"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dirty="0">
                <a:solidFill>
                  <a:srgbClr val="000000"/>
                </a:solidFill>
                <a:latin typeface="Times New Roman" panose="02020603050405020304" pitchFamily="18" charset="0"/>
                <a:ea typeface="MiSans" pitchFamily="34" charset="-122"/>
                <a:cs typeface="Times New Roman" panose="02020603050405020304" pitchFamily="18" charset="0"/>
              </a:rPr>
              <a:t> is a native mobile workflow deeply integrated with generative visual AI, providing a one-stop connection from shooting to image output. Specifically designed for mobile scenarios, it differs from desktop porting or web page nesting solutions, meeting users' needs for creation anytime and anywhere. Style transfer, image restoration, or AI image generation can be carried out on the basis of applying masks.</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ext 0"/>
          <p:cNvSpPr/>
          <p:nvPr/>
        </p:nvSpPr>
        <p:spPr>
          <a:xfrm>
            <a:off x="595630" y="487045"/>
            <a:ext cx="11160125" cy="646331"/>
          </a:xfrm>
          <a:prstGeom prst="rect">
            <a:avLst/>
          </a:prstGeom>
          <a:noFill/>
        </p:spPr>
        <p:txBody>
          <a:bodyPr wrap="square" lIns="91440" tIns="45720" rIns="91440" bIns="45720" rtlCol="0" anchor="t">
            <a:spAutoFit/>
          </a:bodyPr>
          <a:lstStyle/>
          <a:p>
            <a:r>
              <a:rPr lang="en-US" sz="3600" b="1" dirty="0">
                <a:solidFill>
                  <a:srgbClr val="1E46EB"/>
                </a:solidFill>
                <a:latin typeface="MiSans" pitchFamily="34" charset="-122"/>
                <a:ea typeface="MiSans" pitchFamily="34" charset="-122"/>
                <a:cs typeface="MiSans" pitchFamily="34" charset="-120"/>
              </a:rPr>
              <a:t>Functional design</a:t>
            </a:r>
            <a:endParaRPr lang="en-US" sz="1600" dirty="0"/>
          </a:p>
        </p:txBody>
      </p:sp>
      <p:sp>
        <p:nvSpPr>
          <p:cNvPr id="3" name="Shape 1"/>
          <p:cNvSpPr/>
          <p:nvPr/>
        </p:nvSpPr>
        <p:spPr>
          <a:xfrm>
            <a:off x="318" y="6584950"/>
            <a:ext cx="12191365" cy="152400"/>
          </a:xfrm>
          <a:prstGeom prst="rect">
            <a:avLst/>
          </a:prstGeom>
          <a:solidFill>
            <a:srgbClr val="1CA97E"/>
          </a:solidFill>
        </p:spPr>
        <p:txBody>
          <a:bodyPr/>
          <a:lstStyle/>
          <a:p>
            <a:endParaRPr lang="zh-CN" altLang="en-US"/>
          </a:p>
        </p:txBody>
      </p:sp>
      <p:sp>
        <p:nvSpPr>
          <p:cNvPr id="4" name="Text 2"/>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 name="Shape 3"/>
          <p:cNvSpPr/>
          <p:nvPr/>
        </p:nvSpPr>
        <p:spPr>
          <a:xfrm>
            <a:off x="318" y="6705600"/>
            <a:ext cx="12191365" cy="152400"/>
          </a:xfrm>
          <a:prstGeom prst="rect">
            <a:avLst/>
          </a:prstGeom>
          <a:solidFill>
            <a:srgbClr val="1E46EB"/>
          </a:solidFill>
        </p:spPr>
        <p:txBody>
          <a:bodyPr/>
          <a:lstStyle/>
          <a:p>
            <a:endParaRPr lang="zh-CN" altLang="en-US"/>
          </a:p>
        </p:txBody>
      </p:sp>
      <p:sp>
        <p:nvSpPr>
          <p:cNvPr id="6" name="Text 4"/>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Shape 5"/>
          <p:cNvSpPr/>
          <p:nvPr/>
        </p:nvSpPr>
        <p:spPr>
          <a:xfrm>
            <a:off x="0" y="465455"/>
            <a:ext cx="437515" cy="647700"/>
          </a:xfrm>
          <a:prstGeom prst="rect">
            <a:avLst/>
          </a:prstGeom>
          <a:solidFill>
            <a:srgbClr val="1E46EB"/>
          </a:solidFill>
        </p:spPr>
        <p:txBody>
          <a:bodyPr/>
          <a:lstStyle/>
          <a:p>
            <a:endParaRPr lang="zh-CN" altLang="en-US"/>
          </a:p>
        </p:txBody>
      </p:sp>
      <p:sp>
        <p:nvSpPr>
          <p:cNvPr id="8" name="Text 6"/>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 name="Shape 7"/>
          <p:cNvSpPr/>
          <p:nvPr/>
        </p:nvSpPr>
        <p:spPr>
          <a:xfrm>
            <a:off x="488315" y="465455"/>
            <a:ext cx="76200" cy="647700"/>
          </a:xfrm>
          <a:prstGeom prst="rect">
            <a:avLst/>
          </a:prstGeom>
          <a:solidFill>
            <a:srgbClr val="1E46EB"/>
          </a:solidFill>
        </p:spPr>
        <p:txBody>
          <a:bodyPr/>
          <a:lstStyle/>
          <a:p>
            <a:endParaRPr lang="zh-CN" altLang="en-US"/>
          </a:p>
        </p:txBody>
      </p:sp>
      <p:sp>
        <p:nvSpPr>
          <p:cNvPr id="10" name="Text 8"/>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9"/>
          <p:cNvSpPr/>
          <p:nvPr/>
        </p:nvSpPr>
        <p:spPr>
          <a:xfrm>
            <a:off x="745490" y="1475105"/>
            <a:ext cx="3524312" cy="2437765"/>
          </a:xfrm>
          <a:prstGeom prst="rect">
            <a:avLst/>
          </a:prstGeom>
          <a:solidFill>
            <a:srgbClr val="1E46EB"/>
          </a:solidFill>
        </p:spPr>
        <p:txBody>
          <a:bodyPr/>
          <a:lstStyle/>
          <a:p>
            <a:endParaRPr lang="zh-CN" altLang="en-US"/>
          </a:p>
        </p:txBody>
      </p:sp>
      <p:sp>
        <p:nvSpPr>
          <p:cNvPr id="12" name="Text 10"/>
          <p:cNvSpPr/>
          <p:nvPr/>
        </p:nvSpPr>
        <p:spPr>
          <a:xfrm>
            <a:off x="745490" y="1475105"/>
            <a:ext cx="3524312" cy="2437765"/>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4" name="Shape 11"/>
          <p:cNvSpPr/>
          <p:nvPr/>
        </p:nvSpPr>
        <p:spPr>
          <a:xfrm>
            <a:off x="8035290" y="1475105"/>
            <a:ext cx="3524312" cy="2437765"/>
          </a:xfrm>
          <a:prstGeom prst="rect">
            <a:avLst/>
          </a:prstGeom>
          <a:solidFill>
            <a:srgbClr val="1E46EB"/>
          </a:solidFill>
        </p:spPr>
        <p:txBody>
          <a:bodyPr/>
          <a:lstStyle/>
          <a:p>
            <a:endParaRPr lang="zh-CN" altLang="en-US"/>
          </a:p>
        </p:txBody>
      </p:sp>
      <p:sp>
        <p:nvSpPr>
          <p:cNvPr id="15" name="Text 12"/>
          <p:cNvSpPr/>
          <p:nvPr/>
        </p:nvSpPr>
        <p:spPr>
          <a:xfrm>
            <a:off x="8035290" y="1475105"/>
            <a:ext cx="3524312" cy="2437765"/>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 name="Shape 13"/>
          <p:cNvSpPr/>
          <p:nvPr/>
        </p:nvSpPr>
        <p:spPr>
          <a:xfrm>
            <a:off x="4390390" y="3882390"/>
            <a:ext cx="3524250" cy="2437765"/>
          </a:xfrm>
          <a:prstGeom prst="rect">
            <a:avLst/>
          </a:prstGeom>
          <a:solidFill>
            <a:srgbClr val="1CA97E"/>
          </a:solidFill>
        </p:spPr>
        <p:txBody>
          <a:bodyPr/>
          <a:lstStyle/>
          <a:p>
            <a:endParaRPr lang="zh-CN" altLang="en-US"/>
          </a:p>
        </p:txBody>
      </p:sp>
      <p:sp>
        <p:nvSpPr>
          <p:cNvPr id="18" name="Text 14"/>
          <p:cNvSpPr/>
          <p:nvPr/>
        </p:nvSpPr>
        <p:spPr>
          <a:xfrm>
            <a:off x="4390390" y="3882390"/>
            <a:ext cx="3524250" cy="2437765"/>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20" name="Text 15"/>
          <p:cNvSpPr/>
          <p:nvPr/>
        </p:nvSpPr>
        <p:spPr>
          <a:xfrm>
            <a:off x="974949" y="1602740"/>
            <a:ext cx="3219802" cy="369332"/>
          </a:xfrm>
          <a:prstGeom prst="rect">
            <a:avLst/>
          </a:prstGeom>
          <a:noFill/>
        </p:spPr>
        <p:txBody>
          <a:bodyPr wrap="square" lIns="91440" tIns="45720" rIns="91440" bIns="45720" rtlCol="0" anchor="t">
            <a:spAutoFit/>
          </a:bodyPr>
          <a:lstStyle/>
          <a:p>
            <a:pPr algn="just"/>
            <a:r>
              <a:rPr lang="en-US" b="1" dirty="0">
                <a:solidFill>
                  <a:srgbClr val="FFFFFF"/>
                </a:solidFill>
                <a:latin typeface="MiSans" pitchFamily="34" charset="-122"/>
                <a:ea typeface="MiSans" pitchFamily="34" charset="-122"/>
                <a:cs typeface="MiSans" pitchFamily="34" charset="-120"/>
              </a:rPr>
              <a:t>Context-aware generation</a:t>
            </a:r>
            <a:endParaRPr lang="en-US" sz="1600" dirty="0"/>
          </a:p>
        </p:txBody>
      </p:sp>
      <p:sp>
        <p:nvSpPr>
          <p:cNvPr id="21" name="Text 16"/>
          <p:cNvSpPr/>
          <p:nvPr/>
        </p:nvSpPr>
        <p:spPr>
          <a:xfrm>
            <a:off x="974949" y="1957070"/>
            <a:ext cx="3141061" cy="1879489"/>
          </a:xfrm>
          <a:prstGeom prst="rect">
            <a:avLst/>
          </a:prstGeom>
          <a:noFill/>
        </p:spPr>
        <p:txBody>
          <a:bodyPr wrap="square" lIns="91440" tIns="45720" rIns="91440" bIns="45720" rtlCol="0" anchor="t">
            <a:spAutoFit/>
          </a:bodyPr>
          <a:lstStyle/>
          <a:p>
            <a:pPr algn="just">
              <a:lnSpc>
                <a:spcPct val="120000"/>
              </a:lnSpc>
            </a:pPr>
            <a:r>
              <a:rPr lang="en-US" sz="1400" dirty="0" err="1">
                <a:solidFill>
                  <a:srgbClr val="FFFFFF"/>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FFFFFF"/>
                </a:solidFill>
                <a:latin typeface="Times New Roman" panose="02020603050405020304" pitchFamily="18" charset="0"/>
                <a:ea typeface="MiSans" pitchFamily="34" charset="-122"/>
                <a:cs typeface="Times New Roman" panose="02020603050405020304" pitchFamily="18" charset="0"/>
              </a:rPr>
              <a:t> is generated through context awareness, writing sensor data such as GPS, light, and orientation into the Prompt to achieve zero </a:t>
            </a:r>
            <a:r>
              <a:rPr lang="en-US" sz="1400" dirty="0" err="1">
                <a:solidFill>
                  <a:srgbClr val="FFFFFF"/>
                </a:solidFill>
                <a:latin typeface="Times New Roman" panose="02020603050405020304" pitchFamily="18" charset="0"/>
                <a:ea typeface="MiSans" pitchFamily="34" charset="-122"/>
                <a:cs typeface="Times New Roman" panose="02020603050405020304" pitchFamily="18" charset="0"/>
              </a:rPr>
              <a:t>incongrateness</a:t>
            </a:r>
            <a:r>
              <a:rPr lang="en-US" sz="1400" dirty="0">
                <a:solidFill>
                  <a:srgbClr val="FFFFFF"/>
                </a:solidFill>
                <a:latin typeface="Times New Roman" panose="02020603050405020304" pitchFamily="18" charset="0"/>
                <a:ea typeface="MiSans" pitchFamily="34" charset="-122"/>
                <a:cs typeface="Times New Roman" panose="02020603050405020304" pitchFamily="18" charset="0"/>
              </a:rPr>
              <a:t> between photos and the environment and enhance scene consistency.</a:t>
            </a:r>
            <a:endParaRPr lang="en-US" sz="1400" dirty="0">
              <a:latin typeface="Times New Roman" panose="02020603050405020304" pitchFamily="18" charset="0"/>
              <a:cs typeface="Times New Roman" panose="02020603050405020304" pitchFamily="18" charset="0"/>
            </a:endParaRPr>
          </a:p>
        </p:txBody>
      </p:sp>
      <p:sp>
        <p:nvSpPr>
          <p:cNvPr id="22" name="Text 17"/>
          <p:cNvSpPr/>
          <p:nvPr/>
        </p:nvSpPr>
        <p:spPr>
          <a:xfrm>
            <a:off x="8203232" y="1602740"/>
            <a:ext cx="3141061" cy="369332"/>
          </a:xfrm>
          <a:prstGeom prst="rect">
            <a:avLst/>
          </a:prstGeom>
          <a:noFill/>
        </p:spPr>
        <p:txBody>
          <a:bodyPr wrap="square" lIns="91440" tIns="45720" rIns="91440" bIns="45720" rtlCol="0" anchor="t">
            <a:spAutoFit/>
          </a:bodyPr>
          <a:lstStyle/>
          <a:p>
            <a:pPr algn="just"/>
            <a:r>
              <a:rPr lang="en-US" b="1" dirty="0">
                <a:solidFill>
                  <a:srgbClr val="FFFFFF"/>
                </a:solidFill>
                <a:latin typeface="MiSans" pitchFamily="34" charset="-122"/>
                <a:ea typeface="MiSans" pitchFamily="34" charset="-122"/>
                <a:cs typeface="MiSans" pitchFamily="34" charset="-120"/>
              </a:rPr>
              <a:t>Touch priority mask</a:t>
            </a:r>
            <a:endParaRPr lang="en-US" sz="1600" dirty="0"/>
          </a:p>
        </p:txBody>
      </p:sp>
      <p:sp>
        <p:nvSpPr>
          <p:cNvPr id="23" name="Text 18"/>
          <p:cNvSpPr/>
          <p:nvPr/>
        </p:nvSpPr>
        <p:spPr>
          <a:xfrm>
            <a:off x="8218611" y="1957070"/>
            <a:ext cx="3219802" cy="1620957"/>
          </a:xfrm>
          <a:prstGeom prst="rect">
            <a:avLst/>
          </a:prstGeom>
          <a:noFill/>
        </p:spPr>
        <p:txBody>
          <a:bodyPr wrap="square" lIns="91440" tIns="45720" rIns="91440" bIns="45720" rtlCol="0" anchor="t">
            <a:spAutoFit/>
          </a:bodyPr>
          <a:lstStyle/>
          <a:p>
            <a:pPr algn="just">
              <a:lnSpc>
                <a:spcPct val="120000"/>
              </a:lnSpc>
            </a:pPr>
            <a:r>
              <a:rPr lang="en-US" sz="1400" dirty="0" err="1">
                <a:solidFill>
                  <a:srgbClr val="FFFFFF"/>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FFFFFF"/>
                </a:solidFill>
                <a:latin typeface="Times New Roman" panose="02020603050405020304" pitchFamily="18" charset="0"/>
                <a:ea typeface="MiSans" pitchFamily="34" charset="-122"/>
                <a:cs typeface="Times New Roman" panose="02020603050405020304" pitchFamily="18" charset="0"/>
              </a:rPr>
              <a:t> adopts a touch-first mask editing system. Users can achieve local redrawing by smeared with their fingers, with pixel-level controllability. Say goodbye to "black box text generation" and make creation more intuitive.</a:t>
            </a:r>
            <a:endParaRPr lang="en-US" sz="1600" dirty="0">
              <a:latin typeface="Times New Roman" panose="02020603050405020304" pitchFamily="18" charset="0"/>
              <a:cs typeface="Times New Roman" panose="02020603050405020304" pitchFamily="18" charset="0"/>
            </a:endParaRPr>
          </a:p>
        </p:txBody>
      </p:sp>
      <p:sp>
        <p:nvSpPr>
          <p:cNvPr id="24" name="Text 19"/>
          <p:cNvSpPr/>
          <p:nvPr/>
        </p:nvSpPr>
        <p:spPr>
          <a:xfrm>
            <a:off x="4542950" y="4010025"/>
            <a:ext cx="3141621" cy="338554"/>
          </a:xfrm>
          <a:prstGeom prst="rect">
            <a:avLst/>
          </a:prstGeom>
          <a:noFill/>
        </p:spPr>
        <p:txBody>
          <a:bodyPr wrap="square" lIns="91440" tIns="45720" rIns="91440" bIns="45720" rtlCol="0" anchor="t">
            <a:spAutoFit/>
          </a:bodyPr>
          <a:lstStyle/>
          <a:p>
            <a:pPr algn="just"/>
            <a:r>
              <a:rPr lang="en-US" sz="1600" b="1" dirty="0">
                <a:solidFill>
                  <a:srgbClr val="FFFFFF"/>
                </a:solidFill>
                <a:latin typeface="MiSans" pitchFamily="34" charset="-122"/>
                <a:ea typeface="MiSans" pitchFamily="34" charset="-122"/>
                <a:cs typeface="MiSans" pitchFamily="34" charset="-120"/>
              </a:rPr>
              <a:t>Weak network resilience</a:t>
            </a:r>
            <a:endParaRPr lang="en-US" sz="1600" dirty="0"/>
          </a:p>
        </p:txBody>
      </p:sp>
      <p:sp>
        <p:nvSpPr>
          <p:cNvPr id="25" name="Text 20"/>
          <p:cNvSpPr/>
          <p:nvPr/>
        </p:nvSpPr>
        <p:spPr>
          <a:xfrm>
            <a:off x="4542950" y="4364355"/>
            <a:ext cx="3219746" cy="1620957"/>
          </a:xfrm>
          <a:prstGeom prst="rect">
            <a:avLst/>
          </a:prstGeom>
          <a:noFill/>
        </p:spPr>
        <p:txBody>
          <a:bodyPr wrap="square" lIns="91440" tIns="45720" rIns="91440" bIns="45720" rtlCol="0" anchor="t">
            <a:spAutoFit/>
          </a:bodyPr>
          <a:lstStyle/>
          <a:p>
            <a:pPr algn="just">
              <a:lnSpc>
                <a:spcPct val="120000"/>
              </a:lnSpc>
            </a:pPr>
            <a:r>
              <a:rPr lang="en-US" sz="1400" dirty="0" err="1">
                <a:solidFill>
                  <a:srgbClr val="FFFFFF"/>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FFFFFF"/>
                </a:solidFill>
                <a:latin typeface="Times New Roman" panose="02020603050405020304" pitchFamily="18" charset="0"/>
                <a:ea typeface="MiSans" pitchFamily="34" charset="-122"/>
                <a:cs typeface="Times New Roman" panose="02020603050405020304" pitchFamily="18" charset="0"/>
              </a:rPr>
              <a:t> has weak network resilience, supporting resume from breakpoint and offline draft. Even in weak network environments such as subways, users can stably produce images, ensuring continuous creation.</a:t>
            </a:r>
            <a:endParaRPr lang="en-US" sz="1600" dirty="0">
              <a:latin typeface="Times New Roman" panose="02020603050405020304" pitchFamily="18" charset="0"/>
              <a:cs typeface="Times New Roman" panose="02020603050405020304" pitchFamily="18" charset="0"/>
            </a:endParaRPr>
          </a:p>
        </p:txBody>
      </p:sp>
      <p:pic>
        <p:nvPicPr>
          <p:cNvPr id="26" name="图片 25" descr="pexels-fotios-photos-1092671"/>
          <p:cNvPicPr/>
          <p:nvPr/>
        </p:nvPicPr>
        <p:blipFill>
          <a:blip r:embed="rId3"/>
          <a:stretch>
            <a:fillRect/>
          </a:stretch>
        </p:blipFill>
        <p:spPr>
          <a:xfrm>
            <a:off x="745490" y="3976370"/>
            <a:ext cx="3524400" cy="2343600"/>
          </a:xfrm>
          <a:prstGeom prst="rect">
            <a:avLst/>
          </a:prstGeom>
        </p:spPr>
      </p:pic>
      <p:pic>
        <p:nvPicPr>
          <p:cNvPr id="27" name="图片 26" descr="pexels-berkantakyuz-9444214"/>
          <p:cNvPicPr/>
          <p:nvPr/>
        </p:nvPicPr>
        <p:blipFill>
          <a:blip r:embed="rId4"/>
          <a:stretch>
            <a:fillRect/>
          </a:stretch>
        </p:blipFill>
        <p:spPr>
          <a:xfrm>
            <a:off x="8035925" y="4010025"/>
            <a:ext cx="3524400" cy="2343600"/>
          </a:xfrm>
          <a:prstGeom prst="rect">
            <a:avLst/>
          </a:prstGeom>
        </p:spPr>
      </p:pic>
      <p:pic>
        <p:nvPicPr>
          <p:cNvPr id="28" name="图片 27" descr="pexels-rdne-6849514"/>
          <p:cNvPicPr>
            <a:picLocks noChangeAspect="1"/>
          </p:cNvPicPr>
          <p:nvPr/>
        </p:nvPicPr>
        <p:blipFill>
          <a:blip r:embed="rId5"/>
          <a:stretch>
            <a:fillRect/>
          </a:stretch>
        </p:blipFill>
        <p:spPr>
          <a:xfrm>
            <a:off x="4391025" y="1443355"/>
            <a:ext cx="3514966" cy="2343600"/>
          </a:xfrm>
          <a:prstGeom prst="rect">
            <a:avLst/>
          </a:prstGeom>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9-04-17:02:52-d2slbf61bb2p4onbqkj0.png"/>
          <p:cNvPicPr>
            <a:picLocks noChangeAspect="1"/>
          </p:cNvPicPr>
          <p:nvPr/>
        </p:nvPicPr>
        <p:blipFill>
          <a:blip r:embed="rId3"/>
          <a:srcRect l="13" r="13"/>
          <a:stretch>
            <a:fillRect/>
          </a:stretch>
        </p:blipFill>
        <p:spPr>
          <a:xfrm>
            <a:off x="0" y="73559"/>
            <a:ext cx="12207240" cy="6832600"/>
          </a:xfrm>
          <a:prstGeom prst="rect">
            <a:avLst/>
          </a:prstGeom>
        </p:spPr>
      </p:pic>
      <p:sp>
        <p:nvSpPr>
          <p:cNvPr id="3" name="Shape 0"/>
          <p:cNvSpPr/>
          <p:nvPr/>
        </p:nvSpPr>
        <p:spPr>
          <a:xfrm>
            <a:off x="318" y="6584950"/>
            <a:ext cx="12191365" cy="152400"/>
          </a:xfrm>
          <a:prstGeom prst="rect">
            <a:avLst/>
          </a:prstGeom>
          <a:solidFill>
            <a:srgbClr val="1CA97E"/>
          </a:solidFill>
        </p:spPr>
        <p:txBody>
          <a:bodyPr/>
          <a:lstStyle/>
          <a:p>
            <a:endParaRPr lang="zh-CN" altLang="en-US"/>
          </a:p>
        </p:txBody>
      </p:sp>
      <p:sp>
        <p:nvSpPr>
          <p:cNvPr id="4" name="Text 1"/>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5" name="Shape 2"/>
          <p:cNvSpPr/>
          <p:nvPr/>
        </p:nvSpPr>
        <p:spPr>
          <a:xfrm>
            <a:off x="318" y="6705600"/>
            <a:ext cx="12191365" cy="152400"/>
          </a:xfrm>
          <a:prstGeom prst="rect">
            <a:avLst/>
          </a:prstGeom>
          <a:solidFill>
            <a:srgbClr val="1E46EB"/>
          </a:solidFill>
        </p:spPr>
        <p:txBody>
          <a:bodyPr/>
          <a:lstStyle/>
          <a:p>
            <a:endParaRPr lang="zh-CN" altLang="en-US"/>
          </a:p>
        </p:txBody>
      </p:sp>
      <p:sp>
        <p:nvSpPr>
          <p:cNvPr id="6" name="Text 3"/>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3335655" y="3239909"/>
            <a:ext cx="5956796" cy="1569660"/>
          </a:xfrm>
          <a:prstGeom prst="rect">
            <a:avLst/>
          </a:prstGeom>
          <a:noFill/>
        </p:spPr>
        <p:txBody>
          <a:bodyPr wrap="square" lIns="91440" tIns="45720" rIns="91440" bIns="45720" rtlCol="0" anchor="t">
            <a:spAutoFit/>
          </a:bodyPr>
          <a:lstStyle/>
          <a:p>
            <a:pPr algn="ctr"/>
            <a:r>
              <a:rPr lang="en-US" sz="4800" b="1" dirty="0">
                <a:solidFill>
                  <a:srgbClr val="1E46EB"/>
                </a:solidFill>
                <a:latin typeface="MiSans" pitchFamily="34" charset="-122"/>
                <a:ea typeface="MiSans" pitchFamily="34" charset="-122"/>
                <a:cs typeface="MiSans" pitchFamily="34" charset="-120"/>
                <a:sym typeface="+mn-ea"/>
              </a:rPr>
              <a:t>Project origin and market analysis</a:t>
            </a:r>
            <a:endParaRPr lang="en-US" sz="1600" dirty="0"/>
          </a:p>
        </p:txBody>
      </p:sp>
      <p:sp>
        <p:nvSpPr>
          <p:cNvPr id="8" name="Text 5"/>
          <p:cNvSpPr/>
          <p:nvPr/>
        </p:nvSpPr>
        <p:spPr>
          <a:xfrm>
            <a:off x="3563724" y="1433195"/>
            <a:ext cx="5956796" cy="1460500"/>
          </a:xfrm>
          <a:prstGeom prst="rect">
            <a:avLst/>
          </a:prstGeom>
          <a:noFill/>
        </p:spPr>
        <p:txBody>
          <a:bodyPr wrap="square" lIns="91440" tIns="45720" rIns="91440" bIns="45720" rtlCol="0" anchor="t">
            <a:spAutoFit/>
          </a:bodyPr>
          <a:lstStyle/>
          <a:p>
            <a:pPr marL="0" indent="0" algn="ctr">
              <a:lnSpc>
                <a:spcPct val="100000"/>
              </a:lnSpc>
              <a:buNone/>
            </a:pPr>
            <a:r>
              <a:rPr lang="en-US" sz="9600" b="1" dirty="0">
                <a:solidFill>
                  <a:srgbClr val="1E46EB"/>
                </a:solidFill>
                <a:latin typeface="MiSans" pitchFamily="34" charset="-122"/>
                <a:ea typeface="MiSans" pitchFamily="34" charset="-122"/>
                <a:cs typeface="MiSans" pitchFamily="34" charset="-120"/>
              </a:rPr>
              <a:t>02</a:t>
            </a:r>
            <a:endParaRPr lang="en-US" sz="1600" dirty="0"/>
          </a:p>
        </p:txBody>
      </p:sp>
      <p:sp>
        <p:nvSpPr>
          <p:cNvPr id="9" name="Shape 6"/>
          <p:cNvSpPr/>
          <p:nvPr/>
        </p:nvSpPr>
        <p:spPr>
          <a:xfrm rot="20340000">
            <a:off x="5207353" y="2025906"/>
            <a:ext cx="2808847" cy="684270"/>
          </a:xfrm>
          <a:prstGeom prst="ellipse">
            <a:avLst/>
          </a:prstGeom>
          <a:solidFill>
            <a:srgbClr val="000000">
              <a:alpha val="0"/>
            </a:srgbClr>
          </a:solidFill>
          <a:ln w="19050">
            <a:gradFill flip="none" rotWithShape="1">
              <a:gsLst>
                <a:gs pos="0">
                  <a:srgbClr val="1E46EB">
                    <a:alpha val="0"/>
                  </a:srgbClr>
                </a:gs>
                <a:gs pos="24000">
                  <a:srgbClr val="1E46EB">
                    <a:alpha val="0"/>
                  </a:srgbClr>
                </a:gs>
                <a:gs pos="100000">
                  <a:srgbClr val="1E46EB"/>
                </a:gs>
              </a:gsLst>
              <a:lin ang="5400000" scaled="1"/>
            </a:gradFill>
            <a:prstDash val="solid"/>
          </a:ln>
        </p:spPr>
        <p:txBody>
          <a:bodyPr/>
          <a:lstStyle/>
          <a:p>
            <a:endParaRPr lang="zh-CN" altLang="en-US"/>
          </a:p>
        </p:txBody>
      </p:sp>
      <p:sp>
        <p:nvSpPr>
          <p:cNvPr id="10" name="Text 7"/>
          <p:cNvSpPr/>
          <p:nvPr/>
        </p:nvSpPr>
        <p:spPr>
          <a:xfrm rot="20340000">
            <a:off x="5207353" y="2025906"/>
            <a:ext cx="2808847" cy="68427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8"/>
          <p:cNvSpPr/>
          <p:nvPr/>
        </p:nvSpPr>
        <p:spPr>
          <a:xfrm>
            <a:off x="6044755" y="2859562"/>
            <a:ext cx="180054" cy="180071"/>
          </a:xfrm>
          <a:prstGeom prst="ellipse">
            <a:avLst/>
          </a:prstGeom>
          <a:solidFill>
            <a:srgbClr val="1E46EB"/>
          </a:solidFill>
        </p:spPr>
        <p:txBody>
          <a:bodyPr/>
          <a:lstStyle/>
          <a:p>
            <a:endParaRPr lang="zh-CN" altLang="en-US"/>
          </a:p>
        </p:txBody>
      </p:sp>
      <p:sp>
        <p:nvSpPr>
          <p:cNvPr id="12" name="Text 9"/>
          <p:cNvSpPr/>
          <p:nvPr/>
        </p:nvSpPr>
        <p:spPr>
          <a:xfrm>
            <a:off x="6044755" y="2859562"/>
            <a:ext cx="180054" cy="180071"/>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0"/>
          <p:cNvSpPr/>
          <p:nvPr/>
        </p:nvSpPr>
        <p:spPr>
          <a:xfrm>
            <a:off x="7878727" y="2074041"/>
            <a:ext cx="90027" cy="90036"/>
          </a:xfrm>
          <a:prstGeom prst="ellipse">
            <a:avLst/>
          </a:prstGeom>
          <a:solidFill>
            <a:srgbClr val="1E46EB"/>
          </a:solidFill>
        </p:spPr>
        <p:txBody>
          <a:bodyPr/>
          <a:lstStyle/>
          <a:p>
            <a:endParaRPr lang="zh-CN" altLang="en-US"/>
          </a:p>
        </p:txBody>
      </p:sp>
      <p:sp>
        <p:nvSpPr>
          <p:cNvPr id="14" name="Text 11"/>
          <p:cNvSpPr/>
          <p:nvPr/>
        </p:nvSpPr>
        <p:spPr>
          <a:xfrm>
            <a:off x="7878727" y="2074041"/>
            <a:ext cx="90027" cy="90036"/>
          </a:xfrm>
          <a:prstGeom prst="rect">
            <a:avLst/>
          </a:prstGeom>
          <a:noFill/>
        </p:spPr>
        <p:txBody>
          <a:bodyPr wrap="square" lIns="45720" tIns="91440" rIns="91440" bIns="45720" rtlCol="0" anchor="ctr"/>
          <a:lstStyle/>
          <a:p>
            <a:pPr marL="0" indent="0">
              <a:lnSpc>
                <a:spcPct val="100000"/>
              </a:lnSpc>
              <a:buNone/>
            </a:pP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1031240" y="1827530"/>
            <a:ext cx="19050" cy="4343400"/>
          </a:xfrm>
          <a:prstGeom prst="line">
            <a:avLst/>
          </a:prstGeom>
          <a:noFill/>
          <a:ln w="12700">
            <a:solidFill>
              <a:srgbClr val="404040"/>
            </a:solidFill>
            <a:prstDash val="dash"/>
            <a:headEnd type="none"/>
            <a:tailEnd type="none"/>
          </a:ln>
        </p:spPr>
        <p:txBody>
          <a:bodyPr/>
          <a:lstStyle/>
          <a:p>
            <a:endParaRPr lang="zh-CN" altLang="en-US"/>
          </a:p>
        </p:txBody>
      </p:sp>
      <p:sp>
        <p:nvSpPr>
          <p:cNvPr id="4" name="Shape 2"/>
          <p:cNvSpPr/>
          <p:nvPr/>
        </p:nvSpPr>
        <p:spPr>
          <a:xfrm>
            <a:off x="318" y="6584950"/>
            <a:ext cx="12191365" cy="152400"/>
          </a:xfrm>
          <a:prstGeom prst="rect">
            <a:avLst/>
          </a:prstGeom>
          <a:solidFill>
            <a:srgbClr val="1CA97E"/>
          </a:solidFill>
        </p:spPr>
        <p:txBody>
          <a:bodyPr/>
          <a:lstStyle/>
          <a:p>
            <a:endParaRPr lang="zh-CN" altLang="en-US"/>
          </a:p>
        </p:txBody>
      </p:sp>
      <p:sp>
        <p:nvSpPr>
          <p:cNvPr id="5" name="Text 3"/>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6" name="Shape 4"/>
          <p:cNvSpPr/>
          <p:nvPr/>
        </p:nvSpPr>
        <p:spPr>
          <a:xfrm>
            <a:off x="318" y="6705600"/>
            <a:ext cx="12191365" cy="152400"/>
          </a:xfrm>
          <a:prstGeom prst="rect">
            <a:avLst/>
          </a:prstGeom>
          <a:solidFill>
            <a:srgbClr val="1E46EB"/>
          </a:solidFill>
        </p:spPr>
        <p:txBody>
          <a:bodyPr/>
          <a:lstStyle/>
          <a:p>
            <a:endParaRPr lang="zh-CN" altLang="en-US"/>
          </a:p>
        </p:txBody>
      </p:sp>
      <p:sp>
        <p:nvSpPr>
          <p:cNvPr id="7" name="Text 5"/>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8" name="Shape 6"/>
          <p:cNvSpPr/>
          <p:nvPr/>
        </p:nvSpPr>
        <p:spPr>
          <a:xfrm>
            <a:off x="0" y="465455"/>
            <a:ext cx="437515" cy="647700"/>
          </a:xfrm>
          <a:prstGeom prst="rect">
            <a:avLst/>
          </a:prstGeom>
          <a:solidFill>
            <a:srgbClr val="1E46EB"/>
          </a:solidFill>
        </p:spPr>
        <p:txBody>
          <a:bodyPr/>
          <a:lstStyle/>
          <a:p>
            <a:endParaRPr lang="zh-CN" altLang="en-US"/>
          </a:p>
        </p:txBody>
      </p:sp>
      <p:sp>
        <p:nvSpPr>
          <p:cNvPr id="9" name="Text 7"/>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0" name="Shape 8"/>
          <p:cNvSpPr/>
          <p:nvPr/>
        </p:nvSpPr>
        <p:spPr>
          <a:xfrm>
            <a:off x="488315" y="465455"/>
            <a:ext cx="76200" cy="647700"/>
          </a:xfrm>
          <a:prstGeom prst="rect">
            <a:avLst/>
          </a:prstGeom>
          <a:solidFill>
            <a:srgbClr val="1E46EB"/>
          </a:solidFill>
        </p:spPr>
        <p:txBody>
          <a:bodyPr/>
          <a:lstStyle/>
          <a:p>
            <a:endParaRPr lang="zh-CN" altLang="en-US"/>
          </a:p>
        </p:txBody>
      </p:sp>
      <p:sp>
        <p:nvSpPr>
          <p:cNvPr id="11" name="Text 9"/>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p>
        </p:txBody>
      </p:sp>
      <p:pic>
        <p:nvPicPr>
          <p:cNvPr id="12" name="Image 0" descr="https://kimi-img.moonshot.cn/pub/slides/slides_tmpl/image/25-09-04-17:02:56-d2slbg61bb2p4onbqkr0.png"/>
          <p:cNvPicPr>
            <a:picLocks noChangeAspect="1"/>
          </p:cNvPicPr>
          <p:nvPr/>
        </p:nvPicPr>
        <p:blipFill>
          <a:blip r:embed="rId3"/>
          <a:srcRect l="56" r="56"/>
          <a:stretch>
            <a:fillRect/>
          </a:stretch>
        </p:blipFill>
        <p:spPr>
          <a:xfrm>
            <a:off x="7637145" y="0"/>
            <a:ext cx="4554855" cy="6597015"/>
          </a:xfrm>
          <a:prstGeom prst="rect">
            <a:avLst/>
          </a:prstGeom>
        </p:spPr>
      </p:pic>
      <p:sp>
        <p:nvSpPr>
          <p:cNvPr id="13" name="Shape 10"/>
          <p:cNvSpPr/>
          <p:nvPr/>
        </p:nvSpPr>
        <p:spPr>
          <a:xfrm>
            <a:off x="897890" y="1560830"/>
            <a:ext cx="266700" cy="266700"/>
          </a:xfrm>
          <a:prstGeom prst="ellipse">
            <a:avLst/>
          </a:prstGeom>
          <a:solidFill>
            <a:srgbClr val="1CA97E"/>
          </a:solidFill>
        </p:spPr>
        <p:txBody>
          <a:bodyPr/>
          <a:lstStyle/>
          <a:p>
            <a:endParaRPr lang="zh-CN" altLang="en-US"/>
          </a:p>
        </p:txBody>
      </p:sp>
      <p:sp>
        <p:nvSpPr>
          <p:cNvPr id="14" name="Text 11"/>
          <p:cNvSpPr/>
          <p:nvPr/>
        </p:nvSpPr>
        <p:spPr>
          <a:xfrm>
            <a:off x="897890" y="1560830"/>
            <a:ext cx="266700" cy="266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 name="Shape 12"/>
          <p:cNvSpPr/>
          <p:nvPr/>
        </p:nvSpPr>
        <p:spPr>
          <a:xfrm>
            <a:off x="916940" y="3939540"/>
            <a:ext cx="266700" cy="266700"/>
          </a:xfrm>
          <a:prstGeom prst="ellipse">
            <a:avLst/>
          </a:prstGeom>
          <a:solidFill>
            <a:srgbClr val="1E46EB"/>
          </a:solidFill>
        </p:spPr>
        <p:txBody>
          <a:bodyPr/>
          <a:lstStyle/>
          <a:p>
            <a:endParaRPr lang="zh-CN" altLang="en-US"/>
          </a:p>
        </p:txBody>
      </p:sp>
      <p:sp>
        <p:nvSpPr>
          <p:cNvPr id="16" name="Text 13"/>
          <p:cNvSpPr/>
          <p:nvPr/>
        </p:nvSpPr>
        <p:spPr>
          <a:xfrm>
            <a:off x="897890" y="3202305"/>
            <a:ext cx="266700" cy="266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9" name="Text 16"/>
          <p:cNvSpPr/>
          <p:nvPr/>
        </p:nvSpPr>
        <p:spPr>
          <a:xfrm>
            <a:off x="1296670" y="1524635"/>
            <a:ext cx="5775960" cy="369332"/>
          </a:xfrm>
          <a:prstGeom prst="rect">
            <a:avLst/>
          </a:prstGeom>
          <a:noFill/>
        </p:spPr>
        <p:txBody>
          <a:bodyPr wrap="square" lIns="91440" tIns="45720" rIns="91440" bIns="45720" rtlCol="0" anchor="t">
            <a:spAutoFit/>
          </a:bodyPr>
          <a:lstStyle/>
          <a:p>
            <a:pPr algn="just"/>
            <a:r>
              <a:rPr lang="en-US" b="1" dirty="0">
                <a:solidFill>
                  <a:srgbClr val="000000"/>
                </a:solidFill>
                <a:latin typeface="MiSans" pitchFamily="34" charset="-122"/>
                <a:ea typeface="MiSans" pitchFamily="34" charset="-122"/>
                <a:cs typeface="MiSans" pitchFamily="34" charset="-120"/>
              </a:rPr>
              <a:t>Shooting and editing are separated</a:t>
            </a:r>
            <a:endParaRPr lang="en-US" sz="1600" dirty="0"/>
          </a:p>
        </p:txBody>
      </p:sp>
      <p:sp>
        <p:nvSpPr>
          <p:cNvPr id="20" name="Text 17"/>
          <p:cNvSpPr/>
          <p:nvPr/>
        </p:nvSpPr>
        <p:spPr>
          <a:xfrm>
            <a:off x="1296670" y="1859915"/>
            <a:ext cx="5775960" cy="1744837"/>
          </a:xfrm>
          <a:prstGeom prst="rect">
            <a:avLst/>
          </a:prstGeom>
          <a:noFill/>
        </p:spPr>
        <p:txBody>
          <a:bodyPr wrap="square" lIns="91440" tIns="45720" rIns="91440" bIns="45720" rtlCol="0" anchor="t">
            <a:spAutoFit/>
          </a:bodyPr>
          <a:lstStyle/>
          <a:p>
            <a:pPr algn="just">
              <a:lnSpc>
                <a:spcPct val="130000"/>
              </a:lnSpc>
            </a:pP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Currently, mobile image creation is confronted with the problem of the separation between shooting and editing. Users need to switch between multiple devices, which leads to the interruption of the creation process and seriously affects the creation efficiency. At the same time, our research found that there are no similar AI-generated painting apps in the mobile application market, and there is a certain gap.</a:t>
            </a:r>
            <a:endParaRPr lang="en-US" sz="1600" dirty="0">
              <a:latin typeface="Times New Roman" panose="02020603050405020304" pitchFamily="18" charset="0"/>
              <a:cs typeface="Times New Roman" panose="02020603050405020304" pitchFamily="18" charset="0"/>
            </a:endParaRPr>
          </a:p>
        </p:txBody>
      </p:sp>
      <p:sp>
        <p:nvSpPr>
          <p:cNvPr id="21" name="Text 18"/>
          <p:cNvSpPr/>
          <p:nvPr/>
        </p:nvSpPr>
        <p:spPr>
          <a:xfrm>
            <a:off x="1296670" y="3872303"/>
            <a:ext cx="5775960" cy="369332"/>
          </a:xfrm>
          <a:prstGeom prst="rect">
            <a:avLst/>
          </a:prstGeom>
          <a:noFill/>
        </p:spPr>
        <p:txBody>
          <a:bodyPr wrap="square" lIns="91440" tIns="45720" rIns="91440" bIns="45720" rtlCol="0" anchor="t">
            <a:spAutoFit/>
          </a:bodyPr>
          <a:lstStyle/>
          <a:p>
            <a:pPr algn="just"/>
            <a:r>
              <a:rPr lang="en-US" b="1" dirty="0">
                <a:solidFill>
                  <a:srgbClr val="000000"/>
                </a:solidFill>
                <a:latin typeface="MiSans" pitchFamily="34" charset="-122"/>
                <a:ea typeface="MiSans" pitchFamily="34" charset="-122"/>
                <a:cs typeface="MiSans" pitchFamily="34" charset="-120"/>
              </a:rPr>
              <a:t>Rough interaction</a:t>
            </a:r>
            <a:endParaRPr lang="en-US" sz="1600" dirty="0"/>
          </a:p>
        </p:txBody>
      </p:sp>
      <p:sp>
        <p:nvSpPr>
          <p:cNvPr id="22" name="Text 19"/>
          <p:cNvSpPr/>
          <p:nvPr/>
        </p:nvSpPr>
        <p:spPr>
          <a:xfrm>
            <a:off x="1296670" y="4206240"/>
            <a:ext cx="5775960" cy="1464760"/>
          </a:xfrm>
          <a:prstGeom prst="rect">
            <a:avLst/>
          </a:prstGeom>
          <a:noFill/>
        </p:spPr>
        <p:txBody>
          <a:bodyPr wrap="square" lIns="91440" tIns="45720" rIns="91440" bIns="45720" rtlCol="0" anchor="t">
            <a:spAutoFit/>
          </a:bodyPr>
          <a:lstStyle/>
          <a:p>
            <a:pPr algn="just">
              <a:lnSpc>
                <a:spcPct val="130000"/>
              </a:lnSpc>
            </a:pP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Most of the existing AI graphic creation tools rely on plain text prompts, making it difficult to achieve precise local control. The mobile end lacks a touch-first mask editing experience, resulting in a poor user experience. In addition, we hope that AI graphic tools can be more convenient and easy to use, and can be popularized among the general public.</a:t>
            </a:r>
            <a:endParaRPr lang="en-US" sz="1600" dirty="0">
              <a:latin typeface="Times New Roman" panose="02020603050405020304" pitchFamily="18" charset="0"/>
              <a:cs typeface="Times New Roman" panose="02020603050405020304" pitchFamily="18" charset="0"/>
            </a:endParaRPr>
          </a:p>
        </p:txBody>
      </p:sp>
      <p:sp>
        <p:nvSpPr>
          <p:cNvPr id="3" name="Text 1"/>
          <p:cNvSpPr/>
          <p:nvPr/>
        </p:nvSpPr>
        <p:spPr>
          <a:xfrm>
            <a:off x="595630" y="487045"/>
            <a:ext cx="11160125" cy="646331"/>
          </a:xfrm>
          <a:prstGeom prst="rect">
            <a:avLst/>
          </a:prstGeom>
          <a:noFill/>
        </p:spPr>
        <p:txBody>
          <a:bodyPr wrap="square" lIns="91440" tIns="45720" rIns="91440" bIns="45720" rtlCol="0" anchor="t">
            <a:spAutoFit/>
          </a:bodyPr>
          <a:lstStyle/>
          <a:p>
            <a:r>
              <a:rPr lang="en-US" sz="3600" b="1" dirty="0">
                <a:solidFill>
                  <a:srgbClr val="1E46EB"/>
                </a:solidFill>
                <a:latin typeface="MiSans" pitchFamily="34" charset="-122"/>
                <a:ea typeface="MiSans" pitchFamily="34" charset="-122"/>
                <a:cs typeface="MiSans" pitchFamily="34" charset="-120"/>
              </a:rPr>
              <a:t>The current situation of mobile creation</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1800000">
            <a:off x="325120" y="1469390"/>
            <a:ext cx="1123315" cy="1123315"/>
          </a:xfrm>
          <a:custGeom>
            <a:avLst/>
            <a:gdLst/>
            <a:ahLst/>
            <a:cxnLst/>
            <a:rect l="l" t="t" r="r" b="b"/>
            <a:pathLst>
              <a:path w="1123315" h="1123315">
                <a:moveTo>
                  <a:pt x="411555" y="1103717"/>
                </a:moveTo>
                <a:cubicBezTo>
                  <a:pt x="411555" y="1103717"/>
                  <a:pt x="411555" y="1103717"/>
                  <a:pt x="711759" y="1103717"/>
                </a:cubicBezTo>
                <a:cubicBezTo>
                  <a:pt x="664474" y="1116783"/>
                  <a:pt x="613890" y="1123315"/>
                  <a:pt x="561107" y="1123315"/>
                </a:cubicBezTo>
                <a:cubicBezTo>
                  <a:pt x="509424" y="1123315"/>
                  <a:pt x="458840" y="1116783"/>
                  <a:pt x="411555" y="1103717"/>
                </a:cubicBezTo>
                <a:close/>
                <a:moveTo>
                  <a:pt x="279715" y="1047596"/>
                </a:moveTo>
                <a:lnTo>
                  <a:pt x="842709" y="1047596"/>
                </a:lnTo>
                <a:cubicBezTo>
                  <a:pt x="819662" y="1060625"/>
                  <a:pt x="796615" y="1072567"/>
                  <a:pt x="771374" y="1082338"/>
                </a:cubicBezTo>
                <a:cubicBezTo>
                  <a:pt x="771374" y="1082338"/>
                  <a:pt x="771374" y="1082338"/>
                  <a:pt x="349952" y="1082338"/>
                </a:cubicBezTo>
                <a:cubicBezTo>
                  <a:pt x="325808" y="1072567"/>
                  <a:pt x="301664" y="1060625"/>
                  <a:pt x="279715" y="1047596"/>
                </a:cubicBezTo>
                <a:close/>
                <a:moveTo>
                  <a:pt x="200433" y="992366"/>
                </a:moveTo>
                <a:lnTo>
                  <a:pt x="921991" y="992366"/>
                </a:lnTo>
                <a:cubicBezTo>
                  <a:pt x="906615" y="1004378"/>
                  <a:pt x="891240" y="1015297"/>
                  <a:pt x="875864" y="1026217"/>
                </a:cubicBezTo>
                <a:cubicBezTo>
                  <a:pt x="875864" y="1026217"/>
                  <a:pt x="875864" y="1026217"/>
                  <a:pt x="246560" y="1026217"/>
                </a:cubicBezTo>
                <a:cubicBezTo>
                  <a:pt x="230086" y="1015297"/>
                  <a:pt x="214710" y="1004378"/>
                  <a:pt x="200433" y="992366"/>
                </a:cubicBezTo>
                <a:close/>
                <a:moveTo>
                  <a:pt x="143421" y="936244"/>
                </a:moveTo>
                <a:lnTo>
                  <a:pt x="979003" y="936244"/>
                </a:lnTo>
                <a:cubicBezTo>
                  <a:pt x="968023" y="948493"/>
                  <a:pt x="957043" y="960742"/>
                  <a:pt x="944965" y="971877"/>
                </a:cubicBezTo>
                <a:cubicBezTo>
                  <a:pt x="944965" y="971877"/>
                  <a:pt x="944965" y="971877"/>
                  <a:pt x="177459" y="971877"/>
                </a:cubicBezTo>
                <a:cubicBezTo>
                  <a:pt x="165381" y="960742"/>
                  <a:pt x="153303" y="948493"/>
                  <a:pt x="143421" y="936244"/>
                </a:cubicBezTo>
                <a:close/>
                <a:moveTo>
                  <a:pt x="99771" y="881905"/>
                </a:moveTo>
                <a:lnTo>
                  <a:pt x="1023543" y="881905"/>
                </a:lnTo>
                <a:cubicBezTo>
                  <a:pt x="1014756" y="893916"/>
                  <a:pt x="1007067" y="904836"/>
                  <a:pt x="997181" y="915756"/>
                </a:cubicBezTo>
                <a:cubicBezTo>
                  <a:pt x="997181" y="915756"/>
                  <a:pt x="997181" y="915756"/>
                  <a:pt x="125034" y="915756"/>
                </a:cubicBezTo>
                <a:cubicBezTo>
                  <a:pt x="116247" y="904836"/>
                  <a:pt x="107459" y="893916"/>
                  <a:pt x="99771" y="881905"/>
                </a:cubicBezTo>
                <a:close/>
                <a:moveTo>
                  <a:pt x="65920" y="825784"/>
                </a:moveTo>
                <a:lnTo>
                  <a:pt x="1057394" y="825784"/>
                </a:lnTo>
                <a:cubicBezTo>
                  <a:pt x="1050806" y="837726"/>
                  <a:pt x="1044219" y="849669"/>
                  <a:pt x="1036533" y="860526"/>
                </a:cubicBezTo>
                <a:cubicBezTo>
                  <a:pt x="1036533" y="860526"/>
                  <a:pt x="1036533" y="860526"/>
                  <a:pt x="85683" y="860526"/>
                </a:cubicBezTo>
                <a:cubicBezTo>
                  <a:pt x="79095" y="849669"/>
                  <a:pt x="72507" y="837726"/>
                  <a:pt x="65920" y="825784"/>
                </a:cubicBezTo>
                <a:close/>
                <a:moveTo>
                  <a:pt x="39195" y="770553"/>
                </a:moveTo>
                <a:lnTo>
                  <a:pt x="1082337" y="770553"/>
                </a:lnTo>
                <a:cubicBezTo>
                  <a:pt x="1077945" y="781472"/>
                  <a:pt x="1072455" y="793484"/>
                  <a:pt x="1066965" y="804404"/>
                </a:cubicBezTo>
                <a:cubicBezTo>
                  <a:pt x="1066965" y="804404"/>
                  <a:pt x="1066965" y="804404"/>
                  <a:pt x="54568" y="804404"/>
                </a:cubicBezTo>
                <a:cubicBezTo>
                  <a:pt x="49077" y="793484"/>
                  <a:pt x="44685" y="781472"/>
                  <a:pt x="39195" y="770553"/>
                </a:cubicBezTo>
                <a:close/>
                <a:moveTo>
                  <a:pt x="20488" y="714432"/>
                </a:moveTo>
                <a:lnTo>
                  <a:pt x="1101935" y="714432"/>
                </a:lnTo>
                <a:cubicBezTo>
                  <a:pt x="1098642" y="726681"/>
                  <a:pt x="1094250" y="738929"/>
                  <a:pt x="1089859" y="750065"/>
                </a:cubicBezTo>
                <a:cubicBezTo>
                  <a:pt x="1089859" y="750065"/>
                  <a:pt x="1089859" y="750065"/>
                  <a:pt x="31468" y="750065"/>
                </a:cubicBezTo>
                <a:cubicBezTo>
                  <a:pt x="27076" y="738929"/>
                  <a:pt x="23782" y="726681"/>
                  <a:pt x="20488" y="714432"/>
                </a:cubicBezTo>
                <a:close/>
                <a:moveTo>
                  <a:pt x="7126" y="660092"/>
                </a:moveTo>
                <a:lnTo>
                  <a:pt x="1114406" y="660092"/>
                </a:lnTo>
                <a:cubicBezTo>
                  <a:pt x="1112209" y="671012"/>
                  <a:pt x="1110013" y="683023"/>
                  <a:pt x="1107815" y="693943"/>
                </a:cubicBezTo>
                <a:cubicBezTo>
                  <a:pt x="1107815" y="693943"/>
                  <a:pt x="1107815" y="693943"/>
                  <a:pt x="14815" y="693943"/>
                </a:cubicBezTo>
                <a:cubicBezTo>
                  <a:pt x="12618" y="683023"/>
                  <a:pt x="9323" y="671012"/>
                  <a:pt x="7126" y="660092"/>
                </a:cubicBezTo>
                <a:close/>
                <a:moveTo>
                  <a:pt x="891" y="603972"/>
                </a:moveTo>
                <a:lnTo>
                  <a:pt x="1122424" y="603972"/>
                </a:lnTo>
                <a:cubicBezTo>
                  <a:pt x="1121326" y="615914"/>
                  <a:pt x="1120227" y="627857"/>
                  <a:pt x="1118030" y="638713"/>
                </a:cubicBezTo>
                <a:cubicBezTo>
                  <a:pt x="1118030" y="638713"/>
                  <a:pt x="1118030" y="638713"/>
                  <a:pt x="5284" y="638713"/>
                </a:cubicBezTo>
                <a:cubicBezTo>
                  <a:pt x="3087" y="627857"/>
                  <a:pt x="1989" y="615914"/>
                  <a:pt x="891" y="603972"/>
                </a:cubicBezTo>
                <a:close/>
                <a:moveTo>
                  <a:pt x="0" y="548741"/>
                </a:moveTo>
                <a:cubicBezTo>
                  <a:pt x="0" y="548741"/>
                  <a:pt x="0" y="548741"/>
                  <a:pt x="1123315" y="548741"/>
                </a:cubicBezTo>
                <a:cubicBezTo>
                  <a:pt x="1123315" y="553195"/>
                  <a:pt x="1123315" y="556535"/>
                  <a:pt x="1123315" y="560990"/>
                </a:cubicBezTo>
                <a:cubicBezTo>
                  <a:pt x="1123315" y="568785"/>
                  <a:pt x="1123315" y="576579"/>
                  <a:pt x="1123315" y="584374"/>
                </a:cubicBezTo>
                <a:cubicBezTo>
                  <a:pt x="1123315" y="584374"/>
                  <a:pt x="1123315" y="584374"/>
                  <a:pt x="0" y="584374"/>
                </a:cubicBezTo>
                <a:cubicBezTo>
                  <a:pt x="0" y="576579"/>
                  <a:pt x="0" y="568785"/>
                  <a:pt x="0" y="560990"/>
                </a:cubicBezTo>
                <a:cubicBezTo>
                  <a:pt x="0" y="556535"/>
                  <a:pt x="0" y="553195"/>
                  <a:pt x="0" y="548741"/>
                </a:cubicBezTo>
                <a:close/>
                <a:moveTo>
                  <a:pt x="3087" y="492620"/>
                </a:moveTo>
                <a:lnTo>
                  <a:pt x="1119128" y="492620"/>
                </a:lnTo>
                <a:cubicBezTo>
                  <a:pt x="1121326" y="504868"/>
                  <a:pt x="1121326" y="516004"/>
                  <a:pt x="1122424" y="528252"/>
                </a:cubicBezTo>
                <a:cubicBezTo>
                  <a:pt x="1122424" y="528252"/>
                  <a:pt x="1122424" y="528252"/>
                  <a:pt x="891" y="528252"/>
                </a:cubicBezTo>
                <a:cubicBezTo>
                  <a:pt x="891" y="516004"/>
                  <a:pt x="1989" y="504868"/>
                  <a:pt x="3087" y="492620"/>
                </a:cubicBezTo>
                <a:close/>
                <a:moveTo>
                  <a:pt x="12823" y="438280"/>
                </a:moveTo>
                <a:lnTo>
                  <a:pt x="1109601" y="438280"/>
                </a:lnTo>
                <a:cubicBezTo>
                  <a:pt x="1111797" y="449137"/>
                  <a:pt x="1113993" y="461080"/>
                  <a:pt x="1116188" y="473022"/>
                </a:cubicBezTo>
                <a:cubicBezTo>
                  <a:pt x="1116188" y="473022"/>
                  <a:pt x="1116188" y="473022"/>
                  <a:pt x="6235" y="473022"/>
                </a:cubicBezTo>
                <a:cubicBezTo>
                  <a:pt x="8431" y="461080"/>
                  <a:pt x="10627" y="449137"/>
                  <a:pt x="12823" y="438280"/>
                </a:cubicBezTo>
                <a:close/>
                <a:moveTo>
                  <a:pt x="28589" y="382159"/>
                </a:moveTo>
                <a:lnTo>
                  <a:pt x="1094726" y="382159"/>
                </a:lnTo>
                <a:cubicBezTo>
                  <a:pt x="1098020" y="394101"/>
                  <a:pt x="1101314" y="404958"/>
                  <a:pt x="1104608" y="416901"/>
                </a:cubicBezTo>
                <a:cubicBezTo>
                  <a:pt x="1104608" y="416901"/>
                  <a:pt x="1104608" y="416901"/>
                  <a:pt x="18707" y="416901"/>
                </a:cubicBezTo>
                <a:cubicBezTo>
                  <a:pt x="20903" y="404958"/>
                  <a:pt x="25295" y="394101"/>
                  <a:pt x="28589" y="382159"/>
                </a:cubicBezTo>
                <a:close/>
                <a:moveTo>
                  <a:pt x="49911" y="326929"/>
                </a:moveTo>
                <a:lnTo>
                  <a:pt x="1071414" y="326929"/>
                </a:lnTo>
                <a:cubicBezTo>
                  <a:pt x="1076906" y="338064"/>
                  <a:pt x="1082398" y="350312"/>
                  <a:pt x="1086791" y="362561"/>
                </a:cubicBezTo>
                <a:cubicBezTo>
                  <a:pt x="1086791" y="362561"/>
                  <a:pt x="1086791" y="362561"/>
                  <a:pt x="35632" y="362561"/>
                </a:cubicBezTo>
                <a:cubicBezTo>
                  <a:pt x="40026" y="350312"/>
                  <a:pt x="44419" y="338064"/>
                  <a:pt x="49911" y="326929"/>
                </a:cubicBezTo>
                <a:close/>
                <a:moveTo>
                  <a:pt x="80336" y="270808"/>
                </a:moveTo>
                <a:lnTo>
                  <a:pt x="1043184" y="270808"/>
                </a:lnTo>
                <a:cubicBezTo>
                  <a:pt x="1049772" y="283056"/>
                  <a:pt x="1056359" y="294192"/>
                  <a:pt x="1061849" y="306440"/>
                </a:cubicBezTo>
                <a:cubicBezTo>
                  <a:pt x="1061849" y="306440"/>
                  <a:pt x="1061849" y="306440"/>
                  <a:pt x="60575" y="306440"/>
                </a:cubicBezTo>
                <a:cubicBezTo>
                  <a:pt x="67162" y="294192"/>
                  <a:pt x="73749" y="283056"/>
                  <a:pt x="80336" y="270808"/>
                </a:cubicBezTo>
                <a:close/>
                <a:moveTo>
                  <a:pt x="118780" y="216468"/>
                </a:moveTo>
                <a:lnTo>
                  <a:pt x="1004535" y="216468"/>
                </a:lnTo>
                <a:cubicBezTo>
                  <a:pt x="1013315" y="227325"/>
                  <a:pt x="1022096" y="239267"/>
                  <a:pt x="1029779" y="251210"/>
                </a:cubicBezTo>
                <a:cubicBezTo>
                  <a:pt x="1029779" y="251210"/>
                  <a:pt x="1029779" y="251210"/>
                  <a:pt x="93535" y="251210"/>
                </a:cubicBezTo>
                <a:cubicBezTo>
                  <a:pt x="101218" y="239267"/>
                  <a:pt x="109999" y="227325"/>
                  <a:pt x="118780" y="216468"/>
                </a:cubicBezTo>
                <a:close/>
                <a:moveTo>
                  <a:pt x="167462" y="161237"/>
                </a:moveTo>
                <a:cubicBezTo>
                  <a:pt x="167462" y="161237"/>
                  <a:pt x="167462" y="161237"/>
                  <a:pt x="954962" y="161237"/>
                </a:cubicBezTo>
                <a:cubicBezTo>
                  <a:pt x="965945" y="172157"/>
                  <a:pt x="976928" y="183076"/>
                  <a:pt x="987911" y="195088"/>
                </a:cubicBezTo>
                <a:cubicBezTo>
                  <a:pt x="987911" y="195088"/>
                  <a:pt x="987911" y="195088"/>
                  <a:pt x="134512" y="195088"/>
                </a:cubicBezTo>
                <a:cubicBezTo>
                  <a:pt x="144398" y="183076"/>
                  <a:pt x="155381" y="172157"/>
                  <a:pt x="167462" y="161237"/>
                </a:cubicBezTo>
                <a:close/>
                <a:moveTo>
                  <a:pt x="232593" y="105116"/>
                </a:moveTo>
                <a:lnTo>
                  <a:pt x="889623" y="105116"/>
                </a:lnTo>
                <a:cubicBezTo>
                  <a:pt x="905005" y="116252"/>
                  <a:pt x="919288" y="128500"/>
                  <a:pt x="933572" y="140749"/>
                </a:cubicBezTo>
                <a:cubicBezTo>
                  <a:pt x="933572" y="140749"/>
                  <a:pt x="933572" y="140749"/>
                  <a:pt x="189743" y="140749"/>
                </a:cubicBezTo>
                <a:cubicBezTo>
                  <a:pt x="202927" y="128500"/>
                  <a:pt x="218310" y="116252"/>
                  <a:pt x="232593" y="105116"/>
                </a:cubicBezTo>
                <a:close/>
                <a:moveTo>
                  <a:pt x="328456" y="50777"/>
                </a:moveTo>
                <a:lnTo>
                  <a:pt x="793967" y="50777"/>
                </a:lnTo>
                <a:cubicBezTo>
                  <a:pt x="817023" y="60604"/>
                  <a:pt x="837883" y="71524"/>
                  <a:pt x="858743" y="84627"/>
                </a:cubicBezTo>
                <a:cubicBezTo>
                  <a:pt x="858743" y="84627"/>
                  <a:pt x="858743" y="84627"/>
                  <a:pt x="263680" y="84627"/>
                </a:cubicBezTo>
                <a:cubicBezTo>
                  <a:pt x="284540" y="71524"/>
                  <a:pt x="306498" y="60604"/>
                  <a:pt x="328456" y="50777"/>
                </a:cubicBezTo>
                <a:close/>
                <a:moveTo>
                  <a:pt x="560766" y="0"/>
                </a:moveTo>
                <a:cubicBezTo>
                  <a:pt x="624489" y="0"/>
                  <a:pt x="684915" y="9799"/>
                  <a:pt x="742046" y="29397"/>
                </a:cubicBezTo>
                <a:cubicBezTo>
                  <a:pt x="742046" y="29397"/>
                  <a:pt x="742046" y="29397"/>
                  <a:pt x="379486" y="29397"/>
                </a:cubicBezTo>
                <a:cubicBezTo>
                  <a:pt x="436617" y="9799"/>
                  <a:pt x="498142" y="0"/>
                  <a:pt x="560766" y="0"/>
                </a:cubicBezTo>
                <a:close/>
              </a:path>
            </a:pathLst>
          </a:custGeom>
          <a:gradFill flip="none" rotWithShape="1">
            <a:gsLst>
              <a:gs pos="0">
                <a:srgbClr val="1E46EB">
                  <a:alpha val="34000"/>
                </a:srgbClr>
              </a:gs>
              <a:gs pos="76000">
                <a:srgbClr val="1E46EB">
                  <a:alpha val="3000"/>
                </a:srgbClr>
              </a:gs>
              <a:gs pos="100000">
                <a:srgbClr val="1E46EB">
                  <a:alpha val="3000"/>
                </a:srgbClr>
              </a:gs>
            </a:gsLst>
            <a:lin ang="0" scaled="1"/>
          </a:gradFill>
        </p:spPr>
        <p:txBody>
          <a:bodyPr/>
          <a:lstStyle/>
          <a:p>
            <a:endParaRPr lang="zh-CN" altLang="en-US"/>
          </a:p>
        </p:txBody>
      </p:sp>
      <p:sp>
        <p:nvSpPr>
          <p:cNvPr id="3" name="Text 1"/>
          <p:cNvSpPr/>
          <p:nvPr/>
        </p:nvSpPr>
        <p:spPr>
          <a:xfrm rot="1800000">
            <a:off x="325120" y="1469390"/>
            <a:ext cx="1123315" cy="1123315"/>
          </a:xfrm>
          <a:prstGeom prst="rect">
            <a:avLst/>
          </a:prstGeom>
          <a:noFill/>
        </p:spPr>
        <p:txBody>
          <a:bodyPr wrap="square" lIns="45720" tIns="91440" rIns="91440" bIns="45720" rtlCol="0" anchor="t"/>
          <a:lstStyle/>
          <a:p>
            <a:pPr marL="0" indent="0">
              <a:lnSpc>
                <a:spcPct val="100000"/>
              </a:lnSpc>
              <a:buNone/>
            </a:pPr>
            <a:endParaRPr lang="en-US" sz="1600" dirty="0"/>
          </a:p>
        </p:txBody>
      </p:sp>
      <p:sp>
        <p:nvSpPr>
          <p:cNvPr id="4" name="Text 2"/>
          <p:cNvSpPr/>
          <p:nvPr/>
        </p:nvSpPr>
        <p:spPr>
          <a:xfrm>
            <a:off x="595630" y="487045"/>
            <a:ext cx="11160125" cy="646331"/>
          </a:xfrm>
          <a:prstGeom prst="rect">
            <a:avLst/>
          </a:prstGeom>
          <a:noFill/>
        </p:spPr>
        <p:txBody>
          <a:bodyPr wrap="square" lIns="91440" tIns="45720" rIns="91440" bIns="45720" rtlCol="0" anchor="t">
            <a:spAutoFit/>
          </a:bodyPr>
          <a:lstStyle/>
          <a:p>
            <a:r>
              <a:rPr lang="en-US" sz="3600" b="1" dirty="0">
                <a:solidFill>
                  <a:srgbClr val="1E46EB"/>
                </a:solidFill>
                <a:latin typeface="MiSans" pitchFamily="34" charset="-122"/>
                <a:ea typeface="MiSans" pitchFamily="34" charset="-122"/>
                <a:cs typeface="MiSans" pitchFamily="34" charset="-120"/>
              </a:rPr>
              <a:t>Restore the real needs of users</a:t>
            </a:r>
            <a:endParaRPr lang="en-US" sz="1600" dirty="0"/>
          </a:p>
        </p:txBody>
      </p:sp>
      <p:sp>
        <p:nvSpPr>
          <p:cNvPr id="5" name="Shape 3"/>
          <p:cNvSpPr/>
          <p:nvPr/>
        </p:nvSpPr>
        <p:spPr>
          <a:xfrm>
            <a:off x="318" y="6584950"/>
            <a:ext cx="12191365" cy="152400"/>
          </a:xfrm>
          <a:prstGeom prst="rect">
            <a:avLst/>
          </a:prstGeom>
          <a:solidFill>
            <a:srgbClr val="1CA97E"/>
          </a:solidFill>
        </p:spPr>
        <p:txBody>
          <a:bodyPr/>
          <a:lstStyle/>
          <a:p>
            <a:endParaRPr lang="zh-CN" altLang="en-US"/>
          </a:p>
        </p:txBody>
      </p:sp>
      <p:sp>
        <p:nvSpPr>
          <p:cNvPr id="6" name="Text 4"/>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Shape 5"/>
          <p:cNvSpPr/>
          <p:nvPr/>
        </p:nvSpPr>
        <p:spPr>
          <a:xfrm>
            <a:off x="318" y="6705600"/>
            <a:ext cx="12191365" cy="152400"/>
          </a:xfrm>
          <a:prstGeom prst="rect">
            <a:avLst/>
          </a:prstGeom>
          <a:solidFill>
            <a:srgbClr val="1E46EB"/>
          </a:solidFill>
        </p:spPr>
        <p:txBody>
          <a:bodyPr/>
          <a:lstStyle/>
          <a:p>
            <a:endParaRPr lang="zh-CN" altLang="en-US"/>
          </a:p>
        </p:txBody>
      </p:sp>
      <p:sp>
        <p:nvSpPr>
          <p:cNvPr id="8" name="Text 6"/>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 name="Shape 7"/>
          <p:cNvSpPr/>
          <p:nvPr/>
        </p:nvSpPr>
        <p:spPr>
          <a:xfrm>
            <a:off x="0" y="465455"/>
            <a:ext cx="437515" cy="647700"/>
          </a:xfrm>
          <a:prstGeom prst="rect">
            <a:avLst/>
          </a:prstGeom>
          <a:solidFill>
            <a:srgbClr val="1E46EB"/>
          </a:solidFill>
        </p:spPr>
        <p:txBody>
          <a:bodyPr/>
          <a:lstStyle/>
          <a:p>
            <a:endParaRPr lang="zh-CN" altLang="en-US"/>
          </a:p>
        </p:txBody>
      </p:sp>
      <p:sp>
        <p:nvSpPr>
          <p:cNvPr id="10" name="Text 8"/>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9"/>
          <p:cNvSpPr/>
          <p:nvPr/>
        </p:nvSpPr>
        <p:spPr>
          <a:xfrm>
            <a:off x="488315" y="465455"/>
            <a:ext cx="76200" cy="647700"/>
          </a:xfrm>
          <a:prstGeom prst="rect">
            <a:avLst/>
          </a:prstGeom>
          <a:solidFill>
            <a:srgbClr val="1E46EB"/>
          </a:solidFill>
        </p:spPr>
        <p:txBody>
          <a:bodyPr/>
          <a:lstStyle/>
          <a:p>
            <a:endParaRPr lang="zh-CN" altLang="en-US"/>
          </a:p>
        </p:txBody>
      </p:sp>
      <p:sp>
        <p:nvSpPr>
          <p:cNvPr id="12" name="Text 10"/>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1"/>
          <p:cNvSpPr/>
          <p:nvPr/>
        </p:nvSpPr>
        <p:spPr>
          <a:xfrm>
            <a:off x="6870700" y="4445"/>
            <a:ext cx="5321300" cy="6580505"/>
          </a:xfrm>
          <a:custGeom>
            <a:avLst/>
            <a:gdLst/>
            <a:ahLst/>
            <a:cxnLst/>
            <a:rect l="l" t="t" r="r" b="b"/>
            <a:pathLst>
              <a:path w="5321300" h="6580505">
                <a:moveTo>
                  <a:pt x="853585" y="0"/>
                </a:moveTo>
                <a:lnTo>
                  <a:pt x="5321300" y="0"/>
                </a:lnTo>
                <a:lnTo>
                  <a:pt x="5321300" y="6580505"/>
                </a:lnTo>
                <a:lnTo>
                  <a:pt x="916820" y="6580505"/>
                </a:lnTo>
                <a:lnTo>
                  <a:pt x="813147" y="6412810"/>
                </a:lnTo>
                <a:cubicBezTo>
                  <a:pt x="305157" y="5550353"/>
                  <a:pt x="0" y="4444664"/>
                  <a:pt x="0" y="3239111"/>
                </a:cubicBezTo>
                <a:cubicBezTo>
                  <a:pt x="0" y="2033558"/>
                  <a:pt x="305157" y="927868"/>
                  <a:pt x="813146" y="65411"/>
                </a:cubicBezTo>
                <a:close/>
              </a:path>
            </a:pathLst>
          </a:custGeom>
          <a:solidFill>
            <a:srgbClr val="1E46EB"/>
          </a:solidFill>
        </p:spPr>
        <p:txBody>
          <a:bodyPr/>
          <a:lstStyle/>
          <a:p>
            <a:endParaRPr lang="zh-CN" altLang="en-US"/>
          </a:p>
        </p:txBody>
      </p:sp>
      <p:sp>
        <p:nvSpPr>
          <p:cNvPr id="14" name="Text 12"/>
          <p:cNvSpPr/>
          <p:nvPr/>
        </p:nvSpPr>
        <p:spPr>
          <a:xfrm>
            <a:off x="6870700" y="4445"/>
            <a:ext cx="5321300" cy="6580505"/>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 name="Shape 13"/>
          <p:cNvSpPr/>
          <p:nvPr/>
        </p:nvSpPr>
        <p:spPr>
          <a:xfrm>
            <a:off x="886777" y="1852295"/>
            <a:ext cx="10176510" cy="3943350"/>
          </a:xfrm>
          <a:prstGeom prst="roundRect">
            <a:avLst>
              <a:gd name="adj" fmla="val 0"/>
            </a:avLst>
          </a:prstGeom>
          <a:solidFill>
            <a:srgbClr val="FFFFFF"/>
          </a:solidFill>
          <a:ln w="19050">
            <a:solidFill>
              <a:srgbClr val="D2DAFB"/>
            </a:solidFill>
            <a:prstDash val="solid"/>
          </a:ln>
          <a:effectLst>
            <a:outerShdw blurRad="50800" dist="50800" dir="2700000" algn="bl" rotWithShape="0">
              <a:srgbClr val="1E46EB">
                <a:alpha val="25882"/>
              </a:srgbClr>
            </a:outerShdw>
          </a:effectLst>
        </p:spPr>
        <p:txBody>
          <a:bodyPr/>
          <a:lstStyle/>
          <a:p>
            <a:endParaRPr lang="zh-CN" altLang="en-US"/>
          </a:p>
        </p:txBody>
      </p:sp>
      <p:sp>
        <p:nvSpPr>
          <p:cNvPr id="16" name="Text 14"/>
          <p:cNvSpPr/>
          <p:nvPr/>
        </p:nvSpPr>
        <p:spPr>
          <a:xfrm>
            <a:off x="1056005" y="1828800"/>
            <a:ext cx="10176510" cy="394335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 name="Shape 15"/>
          <p:cNvSpPr/>
          <p:nvPr/>
        </p:nvSpPr>
        <p:spPr>
          <a:xfrm>
            <a:off x="6144578" y="2144395"/>
            <a:ext cx="0" cy="3312160"/>
          </a:xfrm>
          <a:prstGeom prst="straightConnector1">
            <a:avLst/>
          </a:prstGeom>
          <a:noFill/>
          <a:ln w="12700">
            <a:solidFill>
              <a:srgbClr val="0B207A"/>
            </a:solidFill>
            <a:prstDash val="dash"/>
            <a:headEnd type="none"/>
            <a:tailEnd type="none"/>
          </a:ln>
        </p:spPr>
        <p:txBody>
          <a:bodyPr/>
          <a:lstStyle/>
          <a:p>
            <a:endParaRPr lang="zh-CN" altLang="en-US"/>
          </a:p>
        </p:txBody>
      </p:sp>
      <p:sp>
        <p:nvSpPr>
          <p:cNvPr id="18" name="Text 16"/>
          <p:cNvSpPr/>
          <p:nvPr/>
        </p:nvSpPr>
        <p:spPr>
          <a:xfrm>
            <a:off x="1509078" y="2271395"/>
            <a:ext cx="4285615" cy="461665"/>
          </a:xfrm>
          <a:prstGeom prst="rect">
            <a:avLst/>
          </a:prstGeom>
          <a:noFill/>
        </p:spPr>
        <p:txBody>
          <a:bodyPr wrap="square" lIns="91440" tIns="45720" rIns="91440" bIns="45720" rtlCol="0" anchor="t">
            <a:spAutoFit/>
          </a:bodyPr>
          <a:lstStyle/>
          <a:p>
            <a:pPr algn="just"/>
            <a:r>
              <a:rPr lang="en-US" sz="2400" b="1" dirty="0">
                <a:solidFill>
                  <a:srgbClr val="000000"/>
                </a:solidFill>
                <a:latin typeface="MiSans" pitchFamily="34" charset="-122"/>
                <a:ea typeface="MiSans" pitchFamily="34" charset="-122"/>
                <a:cs typeface="MiSans" pitchFamily="34" charset="-120"/>
              </a:rPr>
              <a:t>Social media creator</a:t>
            </a:r>
            <a:endParaRPr lang="en-US" sz="1600" dirty="0"/>
          </a:p>
        </p:txBody>
      </p:sp>
      <p:sp>
        <p:nvSpPr>
          <p:cNvPr id="19" name="Text 17"/>
          <p:cNvSpPr/>
          <p:nvPr/>
        </p:nvSpPr>
        <p:spPr>
          <a:xfrm>
            <a:off x="1509078" y="2728192"/>
            <a:ext cx="4284228" cy="1023101"/>
          </a:xfrm>
          <a:prstGeom prst="rect">
            <a:avLst/>
          </a:prstGeom>
          <a:noFill/>
        </p:spPr>
        <p:txBody>
          <a:bodyPr wrap="square" lIns="91440" tIns="45720" rIns="91440" bIns="45720" rtlCol="0" anchor="t">
            <a:spAutoFit/>
          </a:bodyPr>
          <a:lstStyle/>
          <a:p>
            <a:pPr algn="just">
              <a:lnSpc>
                <a:spcPct val="150000"/>
              </a:lnSpc>
            </a:pP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Social media creators need to quickly generate stylized pictures, fix selfies and create personalized avatars in their daily lives.</a:t>
            </a:r>
            <a:endParaRPr lang="en-US" sz="1400" dirty="0">
              <a:latin typeface="Times New Roman" panose="02020603050405020304" pitchFamily="18" charset="0"/>
              <a:cs typeface="Times New Roman" panose="02020603050405020304" pitchFamily="18" charset="0"/>
            </a:endParaRPr>
          </a:p>
        </p:txBody>
      </p:sp>
      <p:sp>
        <p:nvSpPr>
          <p:cNvPr id="20" name="Text 18"/>
          <p:cNvSpPr/>
          <p:nvPr/>
        </p:nvSpPr>
        <p:spPr>
          <a:xfrm>
            <a:off x="6494463" y="2271395"/>
            <a:ext cx="4285615" cy="461665"/>
          </a:xfrm>
          <a:prstGeom prst="rect">
            <a:avLst/>
          </a:prstGeom>
          <a:noFill/>
        </p:spPr>
        <p:txBody>
          <a:bodyPr wrap="square" lIns="91440" tIns="45720" rIns="91440" bIns="45720" rtlCol="0" anchor="t">
            <a:spAutoFit/>
          </a:bodyPr>
          <a:lstStyle/>
          <a:p>
            <a:pPr algn="just"/>
            <a:r>
              <a:rPr lang="en-US" sz="2400" b="1" dirty="0">
                <a:solidFill>
                  <a:srgbClr val="000000"/>
                </a:solidFill>
                <a:latin typeface="MiSans" pitchFamily="34" charset="-122"/>
                <a:ea typeface="MiSans" pitchFamily="34" charset="-122"/>
                <a:cs typeface="MiSans" pitchFamily="34" charset="-120"/>
              </a:rPr>
              <a:t>A small e-commerce seller</a:t>
            </a:r>
            <a:endParaRPr lang="en-US" sz="1600" dirty="0"/>
          </a:p>
        </p:txBody>
      </p:sp>
      <p:sp>
        <p:nvSpPr>
          <p:cNvPr id="21" name="Text 19"/>
          <p:cNvSpPr/>
          <p:nvPr/>
        </p:nvSpPr>
        <p:spPr>
          <a:xfrm>
            <a:off x="6494463" y="2775585"/>
            <a:ext cx="4284228" cy="1992597"/>
          </a:xfrm>
          <a:prstGeom prst="rect">
            <a:avLst/>
          </a:prstGeom>
          <a:noFill/>
        </p:spPr>
        <p:txBody>
          <a:bodyPr wrap="square" lIns="91440" tIns="45720" rIns="91440" bIns="45720" rtlCol="0" anchor="t">
            <a:spAutoFit/>
          </a:bodyPr>
          <a:lstStyle/>
          <a:p>
            <a:pPr algn="just">
              <a:lnSpc>
                <a:spcPct val="150000"/>
              </a:lnSpc>
            </a:pP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Before launching new products, small e-commerce sellers need to quickly create designs and optimize the product pages. However, the existing tools cannot perform operations such as removing backgrounds from product images and scene synthesis, and the operations are complex and inefficient.</a:t>
            </a:r>
            <a:endParaRPr lang="en-US" sz="1400" dirty="0">
              <a:latin typeface="Times New Roman" panose="02020603050405020304" pitchFamily="18" charset="0"/>
              <a:cs typeface="Times New Roman" panose="02020603050405020304" pitchFamily="18" charset="0"/>
            </a:endParaRPr>
          </a:p>
        </p:txBody>
      </p:sp>
      <p:sp>
        <p:nvSpPr>
          <p:cNvPr id="22" name="Text 16"/>
          <p:cNvSpPr/>
          <p:nvPr/>
        </p:nvSpPr>
        <p:spPr>
          <a:xfrm>
            <a:off x="1509078" y="3756641"/>
            <a:ext cx="4285615" cy="461665"/>
          </a:xfrm>
          <a:prstGeom prst="rect">
            <a:avLst/>
          </a:prstGeom>
          <a:noFill/>
        </p:spPr>
        <p:txBody>
          <a:bodyPr wrap="square" lIns="91440" tIns="45720" rIns="91440" bIns="45720" rtlCol="0" anchor="t">
            <a:spAutoFit/>
          </a:bodyPr>
          <a:lstStyle/>
          <a:p>
            <a:pPr algn="just"/>
            <a:r>
              <a:rPr lang="en-US" sz="2400" b="1" dirty="0">
                <a:solidFill>
                  <a:srgbClr val="000000"/>
                </a:solidFill>
                <a:latin typeface="MiSans" pitchFamily="34" charset="-122"/>
                <a:ea typeface="MiSans" pitchFamily="34" charset="-122"/>
                <a:cs typeface="MiSans" pitchFamily="34" charset="-120"/>
              </a:rPr>
              <a:t>Entertainment demand</a:t>
            </a:r>
            <a:endParaRPr lang="en-US" sz="1600" dirty="0"/>
          </a:p>
        </p:txBody>
      </p:sp>
      <p:sp>
        <p:nvSpPr>
          <p:cNvPr id="23" name="Text 17"/>
          <p:cNvSpPr/>
          <p:nvPr/>
        </p:nvSpPr>
        <p:spPr>
          <a:xfrm>
            <a:off x="1457759" y="4145946"/>
            <a:ext cx="4284228" cy="1023101"/>
          </a:xfrm>
          <a:prstGeom prst="rect">
            <a:avLst/>
          </a:prstGeom>
          <a:noFill/>
        </p:spPr>
        <p:txBody>
          <a:bodyPr wrap="square" lIns="91440" tIns="45720" rIns="91440" bIns="45720" rtlCol="0" anchor="t">
            <a:spAutoFit/>
          </a:bodyPr>
          <a:lstStyle/>
          <a:p>
            <a:pPr algn="just">
              <a:lnSpc>
                <a:spcPct val="150000"/>
              </a:lnSpc>
            </a:pP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The public needs AI-generated images to satisfy their ingenious ideas in daily life. </a:t>
            </a:r>
            <a:r>
              <a:rPr lang="en-US" sz="1400" dirty="0" err="1">
                <a:solidFill>
                  <a:srgbClr val="000000"/>
                </a:solidFill>
                <a:latin typeface="Times New Roman" panose="02020603050405020304" pitchFamily="18" charset="0"/>
                <a:ea typeface="MiSans" pitchFamily="34" charset="-122"/>
                <a:cs typeface="Times New Roman" panose="02020603050405020304" pitchFamily="18" charset="0"/>
              </a:rPr>
              <a:t>LocalCanvas</a:t>
            </a:r>
            <a:r>
              <a:rPr lang="en-US" sz="1400" dirty="0">
                <a:solidFill>
                  <a:srgbClr val="000000"/>
                </a:solidFill>
                <a:latin typeface="Times New Roman" panose="02020603050405020304" pitchFamily="18" charset="0"/>
                <a:ea typeface="MiSans" pitchFamily="34" charset="-122"/>
                <a:cs typeface="Times New Roman" panose="02020603050405020304" pitchFamily="18" charset="0"/>
              </a:rPr>
              <a:t> enables everyone to have the ability to create art in real time</a:t>
            </a:r>
            <a:endParaRPr lang="en-US" sz="1400" dirty="0">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rot="1800000">
            <a:off x="325120" y="1469390"/>
            <a:ext cx="1123315" cy="1123315"/>
          </a:xfrm>
          <a:custGeom>
            <a:avLst/>
            <a:gdLst/>
            <a:ahLst/>
            <a:cxnLst/>
            <a:rect l="l" t="t" r="r" b="b"/>
            <a:pathLst>
              <a:path w="1123315" h="1123315">
                <a:moveTo>
                  <a:pt x="411555" y="1103717"/>
                </a:moveTo>
                <a:cubicBezTo>
                  <a:pt x="411555" y="1103717"/>
                  <a:pt x="411555" y="1103717"/>
                  <a:pt x="711759" y="1103717"/>
                </a:cubicBezTo>
                <a:cubicBezTo>
                  <a:pt x="664474" y="1116783"/>
                  <a:pt x="613890" y="1123315"/>
                  <a:pt x="561107" y="1123315"/>
                </a:cubicBezTo>
                <a:cubicBezTo>
                  <a:pt x="509424" y="1123315"/>
                  <a:pt x="458840" y="1116783"/>
                  <a:pt x="411555" y="1103717"/>
                </a:cubicBezTo>
                <a:close/>
                <a:moveTo>
                  <a:pt x="279715" y="1047596"/>
                </a:moveTo>
                <a:lnTo>
                  <a:pt x="842709" y="1047596"/>
                </a:lnTo>
                <a:cubicBezTo>
                  <a:pt x="819662" y="1060625"/>
                  <a:pt x="796615" y="1072567"/>
                  <a:pt x="771374" y="1082338"/>
                </a:cubicBezTo>
                <a:cubicBezTo>
                  <a:pt x="771374" y="1082338"/>
                  <a:pt x="771374" y="1082338"/>
                  <a:pt x="349952" y="1082338"/>
                </a:cubicBezTo>
                <a:cubicBezTo>
                  <a:pt x="325808" y="1072567"/>
                  <a:pt x="301664" y="1060625"/>
                  <a:pt x="279715" y="1047596"/>
                </a:cubicBezTo>
                <a:close/>
                <a:moveTo>
                  <a:pt x="200433" y="992366"/>
                </a:moveTo>
                <a:lnTo>
                  <a:pt x="921991" y="992366"/>
                </a:lnTo>
                <a:cubicBezTo>
                  <a:pt x="906615" y="1004378"/>
                  <a:pt x="891240" y="1015297"/>
                  <a:pt x="875864" y="1026217"/>
                </a:cubicBezTo>
                <a:cubicBezTo>
                  <a:pt x="875864" y="1026217"/>
                  <a:pt x="875864" y="1026217"/>
                  <a:pt x="246560" y="1026217"/>
                </a:cubicBezTo>
                <a:cubicBezTo>
                  <a:pt x="230086" y="1015297"/>
                  <a:pt x="214710" y="1004378"/>
                  <a:pt x="200433" y="992366"/>
                </a:cubicBezTo>
                <a:close/>
                <a:moveTo>
                  <a:pt x="143421" y="936244"/>
                </a:moveTo>
                <a:lnTo>
                  <a:pt x="979003" y="936244"/>
                </a:lnTo>
                <a:cubicBezTo>
                  <a:pt x="968023" y="948493"/>
                  <a:pt x="957043" y="960742"/>
                  <a:pt x="944965" y="971877"/>
                </a:cubicBezTo>
                <a:cubicBezTo>
                  <a:pt x="944965" y="971877"/>
                  <a:pt x="944965" y="971877"/>
                  <a:pt x="177459" y="971877"/>
                </a:cubicBezTo>
                <a:cubicBezTo>
                  <a:pt x="165381" y="960742"/>
                  <a:pt x="153303" y="948493"/>
                  <a:pt x="143421" y="936244"/>
                </a:cubicBezTo>
                <a:close/>
                <a:moveTo>
                  <a:pt x="99771" y="881905"/>
                </a:moveTo>
                <a:lnTo>
                  <a:pt x="1023543" y="881905"/>
                </a:lnTo>
                <a:cubicBezTo>
                  <a:pt x="1014756" y="893916"/>
                  <a:pt x="1007067" y="904836"/>
                  <a:pt x="997181" y="915756"/>
                </a:cubicBezTo>
                <a:cubicBezTo>
                  <a:pt x="997181" y="915756"/>
                  <a:pt x="997181" y="915756"/>
                  <a:pt x="125034" y="915756"/>
                </a:cubicBezTo>
                <a:cubicBezTo>
                  <a:pt x="116247" y="904836"/>
                  <a:pt x="107459" y="893916"/>
                  <a:pt x="99771" y="881905"/>
                </a:cubicBezTo>
                <a:close/>
                <a:moveTo>
                  <a:pt x="65920" y="825784"/>
                </a:moveTo>
                <a:lnTo>
                  <a:pt x="1057394" y="825784"/>
                </a:lnTo>
                <a:cubicBezTo>
                  <a:pt x="1050806" y="837726"/>
                  <a:pt x="1044219" y="849669"/>
                  <a:pt x="1036533" y="860526"/>
                </a:cubicBezTo>
                <a:cubicBezTo>
                  <a:pt x="1036533" y="860526"/>
                  <a:pt x="1036533" y="860526"/>
                  <a:pt x="85683" y="860526"/>
                </a:cubicBezTo>
                <a:cubicBezTo>
                  <a:pt x="79095" y="849669"/>
                  <a:pt x="72507" y="837726"/>
                  <a:pt x="65920" y="825784"/>
                </a:cubicBezTo>
                <a:close/>
                <a:moveTo>
                  <a:pt x="39195" y="770553"/>
                </a:moveTo>
                <a:lnTo>
                  <a:pt x="1082337" y="770553"/>
                </a:lnTo>
                <a:cubicBezTo>
                  <a:pt x="1077945" y="781472"/>
                  <a:pt x="1072455" y="793484"/>
                  <a:pt x="1066965" y="804404"/>
                </a:cubicBezTo>
                <a:cubicBezTo>
                  <a:pt x="1066965" y="804404"/>
                  <a:pt x="1066965" y="804404"/>
                  <a:pt x="54568" y="804404"/>
                </a:cubicBezTo>
                <a:cubicBezTo>
                  <a:pt x="49077" y="793484"/>
                  <a:pt x="44685" y="781472"/>
                  <a:pt x="39195" y="770553"/>
                </a:cubicBezTo>
                <a:close/>
                <a:moveTo>
                  <a:pt x="20488" y="714432"/>
                </a:moveTo>
                <a:lnTo>
                  <a:pt x="1101935" y="714432"/>
                </a:lnTo>
                <a:cubicBezTo>
                  <a:pt x="1098642" y="726681"/>
                  <a:pt x="1094250" y="738929"/>
                  <a:pt x="1089859" y="750065"/>
                </a:cubicBezTo>
                <a:cubicBezTo>
                  <a:pt x="1089859" y="750065"/>
                  <a:pt x="1089859" y="750065"/>
                  <a:pt x="31468" y="750065"/>
                </a:cubicBezTo>
                <a:cubicBezTo>
                  <a:pt x="27076" y="738929"/>
                  <a:pt x="23782" y="726681"/>
                  <a:pt x="20488" y="714432"/>
                </a:cubicBezTo>
                <a:close/>
                <a:moveTo>
                  <a:pt x="7126" y="660092"/>
                </a:moveTo>
                <a:lnTo>
                  <a:pt x="1114406" y="660092"/>
                </a:lnTo>
                <a:cubicBezTo>
                  <a:pt x="1112209" y="671012"/>
                  <a:pt x="1110013" y="683023"/>
                  <a:pt x="1107815" y="693943"/>
                </a:cubicBezTo>
                <a:cubicBezTo>
                  <a:pt x="1107815" y="693943"/>
                  <a:pt x="1107815" y="693943"/>
                  <a:pt x="14815" y="693943"/>
                </a:cubicBezTo>
                <a:cubicBezTo>
                  <a:pt x="12618" y="683023"/>
                  <a:pt x="9323" y="671012"/>
                  <a:pt x="7126" y="660092"/>
                </a:cubicBezTo>
                <a:close/>
                <a:moveTo>
                  <a:pt x="891" y="603972"/>
                </a:moveTo>
                <a:lnTo>
                  <a:pt x="1122424" y="603972"/>
                </a:lnTo>
                <a:cubicBezTo>
                  <a:pt x="1121326" y="615914"/>
                  <a:pt x="1120227" y="627857"/>
                  <a:pt x="1118030" y="638713"/>
                </a:cubicBezTo>
                <a:cubicBezTo>
                  <a:pt x="1118030" y="638713"/>
                  <a:pt x="1118030" y="638713"/>
                  <a:pt x="5284" y="638713"/>
                </a:cubicBezTo>
                <a:cubicBezTo>
                  <a:pt x="3087" y="627857"/>
                  <a:pt x="1989" y="615914"/>
                  <a:pt x="891" y="603972"/>
                </a:cubicBezTo>
                <a:close/>
                <a:moveTo>
                  <a:pt x="0" y="548741"/>
                </a:moveTo>
                <a:cubicBezTo>
                  <a:pt x="0" y="548741"/>
                  <a:pt x="0" y="548741"/>
                  <a:pt x="1123315" y="548741"/>
                </a:cubicBezTo>
                <a:cubicBezTo>
                  <a:pt x="1123315" y="553195"/>
                  <a:pt x="1123315" y="556535"/>
                  <a:pt x="1123315" y="560990"/>
                </a:cubicBezTo>
                <a:cubicBezTo>
                  <a:pt x="1123315" y="568785"/>
                  <a:pt x="1123315" y="576579"/>
                  <a:pt x="1123315" y="584374"/>
                </a:cubicBezTo>
                <a:cubicBezTo>
                  <a:pt x="1123315" y="584374"/>
                  <a:pt x="1123315" y="584374"/>
                  <a:pt x="0" y="584374"/>
                </a:cubicBezTo>
                <a:cubicBezTo>
                  <a:pt x="0" y="576579"/>
                  <a:pt x="0" y="568785"/>
                  <a:pt x="0" y="560990"/>
                </a:cubicBezTo>
                <a:cubicBezTo>
                  <a:pt x="0" y="556535"/>
                  <a:pt x="0" y="553195"/>
                  <a:pt x="0" y="548741"/>
                </a:cubicBezTo>
                <a:close/>
                <a:moveTo>
                  <a:pt x="3087" y="492620"/>
                </a:moveTo>
                <a:lnTo>
                  <a:pt x="1119128" y="492620"/>
                </a:lnTo>
                <a:cubicBezTo>
                  <a:pt x="1121326" y="504868"/>
                  <a:pt x="1121326" y="516004"/>
                  <a:pt x="1122424" y="528252"/>
                </a:cubicBezTo>
                <a:cubicBezTo>
                  <a:pt x="1122424" y="528252"/>
                  <a:pt x="1122424" y="528252"/>
                  <a:pt x="891" y="528252"/>
                </a:cubicBezTo>
                <a:cubicBezTo>
                  <a:pt x="891" y="516004"/>
                  <a:pt x="1989" y="504868"/>
                  <a:pt x="3087" y="492620"/>
                </a:cubicBezTo>
                <a:close/>
                <a:moveTo>
                  <a:pt x="12823" y="438280"/>
                </a:moveTo>
                <a:lnTo>
                  <a:pt x="1109601" y="438280"/>
                </a:lnTo>
                <a:cubicBezTo>
                  <a:pt x="1111797" y="449137"/>
                  <a:pt x="1113993" y="461080"/>
                  <a:pt x="1116188" y="473022"/>
                </a:cubicBezTo>
                <a:cubicBezTo>
                  <a:pt x="1116188" y="473022"/>
                  <a:pt x="1116188" y="473022"/>
                  <a:pt x="6235" y="473022"/>
                </a:cubicBezTo>
                <a:cubicBezTo>
                  <a:pt x="8431" y="461080"/>
                  <a:pt x="10627" y="449137"/>
                  <a:pt x="12823" y="438280"/>
                </a:cubicBezTo>
                <a:close/>
                <a:moveTo>
                  <a:pt x="28589" y="382159"/>
                </a:moveTo>
                <a:lnTo>
                  <a:pt x="1094726" y="382159"/>
                </a:lnTo>
                <a:cubicBezTo>
                  <a:pt x="1098020" y="394101"/>
                  <a:pt x="1101314" y="404958"/>
                  <a:pt x="1104608" y="416901"/>
                </a:cubicBezTo>
                <a:cubicBezTo>
                  <a:pt x="1104608" y="416901"/>
                  <a:pt x="1104608" y="416901"/>
                  <a:pt x="18707" y="416901"/>
                </a:cubicBezTo>
                <a:cubicBezTo>
                  <a:pt x="20903" y="404958"/>
                  <a:pt x="25295" y="394101"/>
                  <a:pt x="28589" y="382159"/>
                </a:cubicBezTo>
                <a:close/>
                <a:moveTo>
                  <a:pt x="49911" y="326929"/>
                </a:moveTo>
                <a:lnTo>
                  <a:pt x="1071414" y="326929"/>
                </a:lnTo>
                <a:cubicBezTo>
                  <a:pt x="1076906" y="338064"/>
                  <a:pt x="1082398" y="350312"/>
                  <a:pt x="1086791" y="362561"/>
                </a:cubicBezTo>
                <a:cubicBezTo>
                  <a:pt x="1086791" y="362561"/>
                  <a:pt x="1086791" y="362561"/>
                  <a:pt x="35632" y="362561"/>
                </a:cubicBezTo>
                <a:cubicBezTo>
                  <a:pt x="40026" y="350312"/>
                  <a:pt x="44419" y="338064"/>
                  <a:pt x="49911" y="326929"/>
                </a:cubicBezTo>
                <a:close/>
                <a:moveTo>
                  <a:pt x="80336" y="270808"/>
                </a:moveTo>
                <a:lnTo>
                  <a:pt x="1043184" y="270808"/>
                </a:lnTo>
                <a:cubicBezTo>
                  <a:pt x="1049772" y="283056"/>
                  <a:pt x="1056359" y="294192"/>
                  <a:pt x="1061849" y="306440"/>
                </a:cubicBezTo>
                <a:cubicBezTo>
                  <a:pt x="1061849" y="306440"/>
                  <a:pt x="1061849" y="306440"/>
                  <a:pt x="60575" y="306440"/>
                </a:cubicBezTo>
                <a:cubicBezTo>
                  <a:pt x="67162" y="294192"/>
                  <a:pt x="73749" y="283056"/>
                  <a:pt x="80336" y="270808"/>
                </a:cubicBezTo>
                <a:close/>
                <a:moveTo>
                  <a:pt x="118780" y="216468"/>
                </a:moveTo>
                <a:lnTo>
                  <a:pt x="1004535" y="216468"/>
                </a:lnTo>
                <a:cubicBezTo>
                  <a:pt x="1013315" y="227325"/>
                  <a:pt x="1022096" y="239267"/>
                  <a:pt x="1029779" y="251210"/>
                </a:cubicBezTo>
                <a:cubicBezTo>
                  <a:pt x="1029779" y="251210"/>
                  <a:pt x="1029779" y="251210"/>
                  <a:pt x="93535" y="251210"/>
                </a:cubicBezTo>
                <a:cubicBezTo>
                  <a:pt x="101218" y="239267"/>
                  <a:pt x="109999" y="227325"/>
                  <a:pt x="118780" y="216468"/>
                </a:cubicBezTo>
                <a:close/>
                <a:moveTo>
                  <a:pt x="167462" y="161237"/>
                </a:moveTo>
                <a:cubicBezTo>
                  <a:pt x="167462" y="161237"/>
                  <a:pt x="167462" y="161237"/>
                  <a:pt x="954962" y="161237"/>
                </a:cubicBezTo>
                <a:cubicBezTo>
                  <a:pt x="965945" y="172157"/>
                  <a:pt x="976928" y="183076"/>
                  <a:pt x="987911" y="195088"/>
                </a:cubicBezTo>
                <a:cubicBezTo>
                  <a:pt x="987911" y="195088"/>
                  <a:pt x="987911" y="195088"/>
                  <a:pt x="134512" y="195088"/>
                </a:cubicBezTo>
                <a:cubicBezTo>
                  <a:pt x="144398" y="183076"/>
                  <a:pt x="155381" y="172157"/>
                  <a:pt x="167462" y="161237"/>
                </a:cubicBezTo>
                <a:close/>
                <a:moveTo>
                  <a:pt x="232593" y="105116"/>
                </a:moveTo>
                <a:lnTo>
                  <a:pt x="889623" y="105116"/>
                </a:lnTo>
                <a:cubicBezTo>
                  <a:pt x="905005" y="116252"/>
                  <a:pt x="919288" y="128500"/>
                  <a:pt x="933572" y="140749"/>
                </a:cubicBezTo>
                <a:cubicBezTo>
                  <a:pt x="933572" y="140749"/>
                  <a:pt x="933572" y="140749"/>
                  <a:pt x="189743" y="140749"/>
                </a:cubicBezTo>
                <a:cubicBezTo>
                  <a:pt x="202927" y="128500"/>
                  <a:pt x="218310" y="116252"/>
                  <a:pt x="232593" y="105116"/>
                </a:cubicBezTo>
                <a:close/>
                <a:moveTo>
                  <a:pt x="328456" y="50777"/>
                </a:moveTo>
                <a:lnTo>
                  <a:pt x="793967" y="50777"/>
                </a:lnTo>
                <a:cubicBezTo>
                  <a:pt x="817023" y="60604"/>
                  <a:pt x="837883" y="71524"/>
                  <a:pt x="858743" y="84627"/>
                </a:cubicBezTo>
                <a:cubicBezTo>
                  <a:pt x="858743" y="84627"/>
                  <a:pt x="858743" y="84627"/>
                  <a:pt x="263680" y="84627"/>
                </a:cubicBezTo>
                <a:cubicBezTo>
                  <a:pt x="284540" y="71524"/>
                  <a:pt x="306498" y="60604"/>
                  <a:pt x="328456" y="50777"/>
                </a:cubicBezTo>
                <a:close/>
                <a:moveTo>
                  <a:pt x="560766" y="0"/>
                </a:moveTo>
                <a:cubicBezTo>
                  <a:pt x="624489" y="0"/>
                  <a:pt x="684915" y="9799"/>
                  <a:pt x="742046" y="29397"/>
                </a:cubicBezTo>
                <a:cubicBezTo>
                  <a:pt x="742046" y="29397"/>
                  <a:pt x="742046" y="29397"/>
                  <a:pt x="379486" y="29397"/>
                </a:cubicBezTo>
                <a:cubicBezTo>
                  <a:pt x="436617" y="9799"/>
                  <a:pt x="498142" y="0"/>
                  <a:pt x="560766" y="0"/>
                </a:cubicBezTo>
                <a:close/>
              </a:path>
            </a:pathLst>
          </a:custGeom>
          <a:gradFill flip="none" rotWithShape="1">
            <a:gsLst>
              <a:gs pos="0">
                <a:srgbClr val="1E46EB">
                  <a:alpha val="34000"/>
                </a:srgbClr>
              </a:gs>
              <a:gs pos="76000">
                <a:srgbClr val="1E46EB">
                  <a:alpha val="3000"/>
                </a:srgbClr>
              </a:gs>
              <a:gs pos="100000">
                <a:srgbClr val="1E46EB">
                  <a:alpha val="3000"/>
                </a:srgbClr>
              </a:gs>
            </a:gsLst>
            <a:lin ang="0" scaled="1"/>
          </a:gradFill>
        </p:spPr>
        <p:txBody>
          <a:bodyPr/>
          <a:lstStyle/>
          <a:p>
            <a:endParaRPr lang="zh-CN" altLang="en-US"/>
          </a:p>
        </p:txBody>
      </p:sp>
      <p:sp>
        <p:nvSpPr>
          <p:cNvPr id="3" name="Text 1"/>
          <p:cNvSpPr/>
          <p:nvPr/>
        </p:nvSpPr>
        <p:spPr>
          <a:xfrm rot="1800000">
            <a:off x="325120" y="1469390"/>
            <a:ext cx="1123315" cy="1123315"/>
          </a:xfrm>
          <a:prstGeom prst="rect">
            <a:avLst/>
          </a:prstGeom>
          <a:noFill/>
        </p:spPr>
        <p:txBody>
          <a:bodyPr wrap="square" lIns="45720" tIns="91440" rIns="91440" bIns="45720" rtlCol="0" anchor="t"/>
          <a:lstStyle/>
          <a:p>
            <a:pPr marL="0" indent="0">
              <a:lnSpc>
                <a:spcPct val="100000"/>
              </a:lnSpc>
              <a:buNone/>
            </a:pPr>
            <a:endParaRPr lang="en-US" sz="1600" dirty="0"/>
          </a:p>
        </p:txBody>
      </p:sp>
      <p:sp>
        <p:nvSpPr>
          <p:cNvPr id="5" name="Shape 3"/>
          <p:cNvSpPr/>
          <p:nvPr/>
        </p:nvSpPr>
        <p:spPr>
          <a:xfrm>
            <a:off x="318" y="6584950"/>
            <a:ext cx="12191365" cy="152400"/>
          </a:xfrm>
          <a:prstGeom prst="rect">
            <a:avLst/>
          </a:prstGeom>
          <a:solidFill>
            <a:srgbClr val="1CA97E"/>
          </a:solidFill>
        </p:spPr>
        <p:txBody>
          <a:bodyPr/>
          <a:lstStyle/>
          <a:p>
            <a:endParaRPr lang="zh-CN" altLang="en-US"/>
          </a:p>
        </p:txBody>
      </p:sp>
      <p:sp>
        <p:nvSpPr>
          <p:cNvPr id="6" name="Text 4"/>
          <p:cNvSpPr/>
          <p:nvPr/>
        </p:nvSpPr>
        <p:spPr>
          <a:xfrm>
            <a:off x="318" y="658495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7" name="Shape 5"/>
          <p:cNvSpPr/>
          <p:nvPr/>
        </p:nvSpPr>
        <p:spPr>
          <a:xfrm>
            <a:off x="318" y="6705600"/>
            <a:ext cx="12191365" cy="152400"/>
          </a:xfrm>
          <a:prstGeom prst="rect">
            <a:avLst/>
          </a:prstGeom>
          <a:solidFill>
            <a:srgbClr val="1E46EB"/>
          </a:solidFill>
        </p:spPr>
        <p:txBody>
          <a:bodyPr/>
          <a:lstStyle/>
          <a:p>
            <a:endParaRPr lang="zh-CN" altLang="en-US"/>
          </a:p>
        </p:txBody>
      </p:sp>
      <p:sp>
        <p:nvSpPr>
          <p:cNvPr id="8" name="Text 6"/>
          <p:cNvSpPr/>
          <p:nvPr/>
        </p:nvSpPr>
        <p:spPr>
          <a:xfrm>
            <a:off x="318" y="6705600"/>
            <a:ext cx="12191365" cy="1524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9" name="Shape 7"/>
          <p:cNvSpPr/>
          <p:nvPr/>
        </p:nvSpPr>
        <p:spPr>
          <a:xfrm>
            <a:off x="0" y="465455"/>
            <a:ext cx="437515" cy="647700"/>
          </a:xfrm>
          <a:prstGeom prst="rect">
            <a:avLst/>
          </a:prstGeom>
          <a:solidFill>
            <a:srgbClr val="1E46EB"/>
          </a:solidFill>
        </p:spPr>
        <p:txBody>
          <a:bodyPr/>
          <a:lstStyle/>
          <a:p>
            <a:endParaRPr lang="zh-CN" altLang="en-US"/>
          </a:p>
        </p:txBody>
      </p:sp>
      <p:sp>
        <p:nvSpPr>
          <p:cNvPr id="10" name="Text 8"/>
          <p:cNvSpPr/>
          <p:nvPr/>
        </p:nvSpPr>
        <p:spPr>
          <a:xfrm>
            <a:off x="0" y="465455"/>
            <a:ext cx="437515"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1" name="Shape 9"/>
          <p:cNvSpPr/>
          <p:nvPr/>
        </p:nvSpPr>
        <p:spPr>
          <a:xfrm>
            <a:off x="488315" y="465455"/>
            <a:ext cx="76200" cy="647700"/>
          </a:xfrm>
          <a:prstGeom prst="rect">
            <a:avLst/>
          </a:prstGeom>
          <a:solidFill>
            <a:srgbClr val="1E46EB"/>
          </a:solidFill>
        </p:spPr>
        <p:txBody>
          <a:bodyPr/>
          <a:lstStyle/>
          <a:p>
            <a:endParaRPr lang="zh-CN" altLang="en-US"/>
          </a:p>
        </p:txBody>
      </p:sp>
      <p:sp>
        <p:nvSpPr>
          <p:cNvPr id="12" name="Text 10"/>
          <p:cNvSpPr/>
          <p:nvPr/>
        </p:nvSpPr>
        <p:spPr>
          <a:xfrm>
            <a:off x="488315" y="465455"/>
            <a:ext cx="76200" cy="64770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3" name="Shape 11"/>
          <p:cNvSpPr/>
          <p:nvPr/>
        </p:nvSpPr>
        <p:spPr>
          <a:xfrm>
            <a:off x="6870700" y="4445"/>
            <a:ext cx="5321300" cy="6580505"/>
          </a:xfrm>
          <a:custGeom>
            <a:avLst/>
            <a:gdLst/>
            <a:ahLst/>
            <a:cxnLst/>
            <a:rect l="l" t="t" r="r" b="b"/>
            <a:pathLst>
              <a:path w="5321300" h="6580505">
                <a:moveTo>
                  <a:pt x="853585" y="0"/>
                </a:moveTo>
                <a:lnTo>
                  <a:pt x="5321300" y="0"/>
                </a:lnTo>
                <a:lnTo>
                  <a:pt x="5321300" y="6580505"/>
                </a:lnTo>
                <a:lnTo>
                  <a:pt x="916820" y="6580505"/>
                </a:lnTo>
                <a:lnTo>
                  <a:pt x="813147" y="6412810"/>
                </a:lnTo>
                <a:cubicBezTo>
                  <a:pt x="305157" y="5550353"/>
                  <a:pt x="0" y="4444664"/>
                  <a:pt x="0" y="3239111"/>
                </a:cubicBezTo>
                <a:cubicBezTo>
                  <a:pt x="0" y="2033558"/>
                  <a:pt x="305157" y="927868"/>
                  <a:pt x="813146" y="65411"/>
                </a:cubicBezTo>
                <a:close/>
              </a:path>
            </a:pathLst>
          </a:custGeom>
          <a:solidFill>
            <a:srgbClr val="1E46EB"/>
          </a:solidFill>
        </p:spPr>
        <p:txBody>
          <a:bodyPr/>
          <a:lstStyle/>
          <a:p>
            <a:endParaRPr lang="zh-CN" altLang="en-US"/>
          </a:p>
        </p:txBody>
      </p:sp>
      <p:sp>
        <p:nvSpPr>
          <p:cNvPr id="14" name="Text 12"/>
          <p:cNvSpPr/>
          <p:nvPr/>
        </p:nvSpPr>
        <p:spPr>
          <a:xfrm>
            <a:off x="6870700" y="4445"/>
            <a:ext cx="5321300" cy="6580505"/>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5" name="Shape 13"/>
          <p:cNvSpPr/>
          <p:nvPr/>
        </p:nvSpPr>
        <p:spPr>
          <a:xfrm>
            <a:off x="886777" y="1852295"/>
            <a:ext cx="10176510" cy="3943350"/>
          </a:xfrm>
          <a:prstGeom prst="roundRect">
            <a:avLst>
              <a:gd name="adj" fmla="val 0"/>
            </a:avLst>
          </a:prstGeom>
          <a:solidFill>
            <a:srgbClr val="FFFFFF"/>
          </a:solidFill>
          <a:ln w="19050">
            <a:solidFill>
              <a:srgbClr val="D2DAFB"/>
            </a:solidFill>
            <a:prstDash val="solid"/>
          </a:ln>
          <a:effectLst>
            <a:outerShdw blurRad="50800" dist="50800" dir="2700000" algn="bl" rotWithShape="0">
              <a:srgbClr val="1E46EB">
                <a:alpha val="25882"/>
              </a:srgbClr>
            </a:outerShdw>
          </a:effectLst>
        </p:spPr>
        <p:txBody>
          <a:bodyPr/>
          <a:lstStyle/>
          <a:p>
            <a:endParaRPr lang="zh-CN" altLang="en-US"/>
          </a:p>
        </p:txBody>
      </p:sp>
      <p:sp>
        <p:nvSpPr>
          <p:cNvPr id="16" name="Text 14"/>
          <p:cNvSpPr/>
          <p:nvPr/>
        </p:nvSpPr>
        <p:spPr>
          <a:xfrm>
            <a:off x="1056005" y="1828800"/>
            <a:ext cx="10176510" cy="3943350"/>
          </a:xfrm>
          <a:prstGeom prst="rect">
            <a:avLst/>
          </a:prstGeom>
          <a:noFill/>
        </p:spPr>
        <p:txBody>
          <a:bodyPr wrap="square" lIns="45720" tIns="91440" rIns="91440" bIns="45720" rtlCol="0" anchor="ctr"/>
          <a:lstStyle/>
          <a:p>
            <a:pPr marL="0" indent="0">
              <a:lnSpc>
                <a:spcPct val="100000"/>
              </a:lnSpc>
              <a:buNone/>
            </a:pPr>
            <a:endParaRPr lang="en-US" sz="1600" dirty="0"/>
          </a:p>
        </p:txBody>
      </p:sp>
      <p:sp>
        <p:nvSpPr>
          <p:cNvPr id="17" name="Shape 15"/>
          <p:cNvSpPr/>
          <p:nvPr/>
        </p:nvSpPr>
        <p:spPr>
          <a:xfrm>
            <a:off x="6144578" y="2144395"/>
            <a:ext cx="0" cy="3312160"/>
          </a:xfrm>
          <a:prstGeom prst="straightConnector1">
            <a:avLst/>
          </a:prstGeom>
          <a:noFill/>
          <a:ln w="12700">
            <a:solidFill>
              <a:srgbClr val="0B207A"/>
            </a:solidFill>
            <a:prstDash val="dash"/>
            <a:headEnd type="none"/>
            <a:tailEnd type="none"/>
          </a:ln>
        </p:spPr>
        <p:txBody>
          <a:bodyPr/>
          <a:lstStyle/>
          <a:p>
            <a:endParaRPr lang="zh-CN" altLang="en-US"/>
          </a:p>
        </p:txBody>
      </p:sp>
      <p:sp>
        <p:nvSpPr>
          <p:cNvPr id="18" name="Text 16"/>
          <p:cNvSpPr/>
          <p:nvPr/>
        </p:nvSpPr>
        <p:spPr>
          <a:xfrm>
            <a:off x="1178062" y="2069307"/>
            <a:ext cx="4932782" cy="830997"/>
          </a:xfrm>
          <a:prstGeom prst="rect">
            <a:avLst/>
          </a:prstGeom>
          <a:noFill/>
        </p:spPr>
        <p:txBody>
          <a:bodyPr wrap="square" lIns="91440" tIns="45720" rIns="91440" bIns="45720" rtlCol="0" anchor="t">
            <a:spAutoFit/>
          </a:bodyPr>
          <a:lstStyle/>
          <a:p>
            <a:pPr algn="just"/>
            <a:r>
              <a:rPr lang="zh-CN" altLang="en-US" sz="2400" b="1" dirty="0">
                <a:solidFill>
                  <a:srgbClr val="000000"/>
                </a:solidFill>
                <a:latin typeface="MiSans" pitchFamily="34" charset="-122"/>
                <a:ea typeface="MiSans" pitchFamily="34" charset="-122"/>
                <a:cs typeface="MiSans" pitchFamily="34" charset="-120"/>
              </a:rPr>
              <a:t>（</a:t>
            </a:r>
            <a:r>
              <a:rPr lang="en-US" sz="2400" b="1" dirty="0">
                <a:solidFill>
                  <a:srgbClr val="000000"/>
                </a:solidFill>
                <a:latin typeface="MiSans" pitchFamily="34" charset="-122"/>
                <a:ea typeface="MiSans" pitchFamily="34" charset="-122"/>
                <a:cs typeface="MiSans" pitchFamily="34" charset="-120"/>
              </a:rPr>
              <a:t>Mobile terminal</a:t>
            </a:r>
            <a:r>
              <a:rPr lang="zh-CN" altLang="en-US" sz="2400" b="1" dirty="0">
                <a:solidFill>
                  <a:srgbClr val="000000"/>
                </a:solidFill>
                <a:latin typeface="MiSans" pitchFamily="34" charset="-122"/>
                <a:ea typeface="MiSans" pitchFamily="34" charset="-122"/>
                <a:cs typeface="MiSans" pitchFamily="34" charset="-120"/>
              </a:rPr>
              <a:t>）</a:t>
            </a:r>
            <a:r>
              <a:rPr lang="en-US" altLang="zh-CN" sz="2400" b="1" dirty="0">
                <a:solidFill>
                  <a:srgbClr val="000000"/>
                </a:solidFill>
                <a:latin typeface="MiSans" pitchFamily="34" charset="-122"/>
                <a:ea typeface="MiSans" pitchFamily="34" charset="-122"/>
                <a:cs typeface="MiSans" pitchFamily="34" charset="-120"/>
              </a:rPr>
              <a:t>Photo</a:t>
            </a:r>
            <a:r>
              <a:rPr lang="zh-CN" altLang="en-US" sz="2400" b="1" dirty="0">
                <a:solidFill>
                  <a:srgbClr val="000000"/>
                </a:solidFill>
                <a:latin typeface="MiSans" pitchFamily="34" charset="-122"/>
                <a:ea typeface="MiSans" pitchFamily="34" charset="-122"/>
                <a:cs typeface="MiSans" pitchFamily="34" charset="-120"/>
              </a:rPr>
              <a:t> </a:t>
            </a:r>
            <a:r>
              <a:rPr lang="en-US" altLang="zh-CN" sz="2400" b="1" dirty="0">
                <a:solidFill>
                  <a:srgbClr val="000000"/>
                </a:solidFill>
                <a:latin typeface="MiSans" pitchFamily="34" charset="-122"/>
                <a:ea typeface="MiSans" pitchFamily="34" charset="-122"/>
                <a:cs typeface="MiSans" pitchFamily="34" charset="-120"/>
              </a:rPr>
              <a:t>Room</a:t>
            </a:r>
            <a:r>
              <a:rPr lang="zh-CN" altLang="en-US" sz="2400" b="1" dirty="0">
                <a:solidFill>
                  <a:srgbClr val="000000"/>
                </a:solidFill>
                <a:latin typeface="MiSans" pitchFamily="34" charset="-122"/>
                <a:ea typeface="MiSans" pitchFamily="34" charset="-122"/>
                <a:cs typeface="MiSans" pitchFamily="34" charset="-120"/>
              </a:rPr>
              <a:t>，</a:t>
            </a:r>
            <a:r>
              <a:rPr lang="en-US" altLang="zh-CN" sz="2400" b="1" dirty="0" err="1">
                <a:solidFill>
                  <a:srgbClr val="000000"/>
                </a:solidFill>
                <a:latin typeface="MiSans" pitchFamily="34" charset="-122"/>
                <a:ea typeface="MiSans" pitchFamily="34" charset="-122"/>
                <a:cs typeface="MiSans" pitchFamily="34" charset="-120"/>
              </a:rPr>
              <a:t>PicsArt</a:t>
            </a:r>
            <a:endParaRPr lang="en-US" sz="1600" dirty="0"/>
          </a:p>
        </p:txBody>
      </p:sp>
      <p:sp>
        <p:nvSpPr>
          <p:cNvPr id="19" name="Text 17"/>
          <p:cNvSpPr/>
          <p:nvPr/>
        </p:nvSpPr>
        <p:spPr>
          <a:xfrm>
            <a:off x="1509078" y="2775585"/>
            <a:ext cx="4284228" cy="792781"/>
          </a:xfrm>
          <a:prstGeom prst="rect">
            <a:avLst/>
          </a:prstGeom>
          <a:noFill/>
        </p:spPr>
        <p:txBody>
          <a:bodyPr wrap="square" lIns="91440" tIns="45720" rIns="91440" bIns="45720" rtlCol="0" anchor="t">
            <a:spAutoFit/>
          </a:bodyPr>
          <a:lstStyle/>
          <a:p>
            <a:pPr marL="0" indent="0" algn="just">
              <a:lnSpc>
                <a:spcPct val="150000"/>
              </a:lnSpc>
              <a:buNone/>
            </a:pPr>
            <a:endParaRPr lang="en-US" sz="1600" dirty="0">
              <a:solidFill>
                <a:srgbClr val="000000"/>
              </a:solidFill>
              <a:latin typeface="MiSans" pitchFamily="34" charset="-122"/>
              <a:ea typeface="MiSans" pitchFamily="34" charset="-122"/>
              <a:cs typeface="MiSans" pitchFamily="34" charset="-120"/>
            </a:endParaRPr>
          </a:p>
          <a:p>
            <a:pPr marL="0" indent="0" algn="just">
              <a:lnSpc>
                <a:spcPct val="150000"/>
              </a:lnSpc>
              <a:buNone/>
            </a:pPr>
            <a:endParaRPr lang="en-US" sz="1600" dirty="0"/>
          </a:p>
        </p:txBody>
      </p:sp>
      <p:sp>
        <p:nvSpPr>
          <p:cNvPr id="20" name="Text 18"/>
          <p:cNvSpPr/>
          <p:nvPr/>
        </p:nvSpPr>
        <p:spPr>
          <a:xfrm>
            <a:off x="6440406" y="2019677"/>
            <a:ext cx="4167983" cy="461665"/>
          </a:xfrm>
          <a:prstGeom prst="rect">
            <a:avLst/>
          </a:prstGeom>
          <a:noFill/>
        </p:spPr>
        <p:txBody>
          <a:bodyPr wrap="square" lIns="91440" tIns="45720" rIns="91440" bIns="45720" rtlCol="0" anchor="t">
            <a:spAutoFit/>
          </a:bodyPr>
          <a:lstStyle/>
          <a:p>
            <a:pPr algn="just"/>
            <a:r>
              <a:rPr lang="en-US" altLang="zh-CN" sz="2400" b="1" dirty="0">
                <a:solidFill>
                  <a:srgbClr val="000000"/>
                </a:solidFill>
                <a:latin typeface="MiSans" pitchFamily="34" charset="-122"/>
                <a:ea typeface="MiSans" pitchFamily="34" charset="-122"/>
                <a:cs typeface="MiSans" pitchFamily="34" charset="-120"/>
              </a:rPr>
              <a:t>(</a:t>
            </a:r>
            <a:r>
              <a:rPr lang="en" altLang="zh-CN" sz="2400" b="1" dirty="0">
                <a:solidFill>
                  <a:srgbClr val="000000"/>
                </a:solidFill>
                <a:latin typeface="MiSans" pitchFamily="34" charset="-122"/>
                <a:ea typeface="MiSans" pitchFamily="34" charset="-122"/>
                <a:cs typeface="MiSans" pitchFamily="34" charset="-120"/>
              </a:rPr>
              <a:t>Desktop version)</a:t>
            </a:r>
            <a:r>
              <a:rPr lang="en-US" sz="2400" b="1" dirty="0">
                <a:solidFill>
                  <a:srgbClr val="000000"/>
                </a:solidFill>
                <a:latin typeface="MiSans" pitchFamily="34" charset="-122"/>
                <a:ea typeface="MiSans" pitchFamily="34" charset="-122"/>
                <a:cs typeface="MiSans" pitchFamily="34" charset="-120"/>
              </a:rPr>
              <a:t>Photoshop</a:t>
            </a:r>
            <a:endParaRPr lang="en-US" sz="1600" dirty="0"/>
          </a:p>
        </p:txBody>
      </p:sp>
      <p:sp>
        <p:nvSpPr>
          <p:cNvPr id="21" name="Text 19"/>
          <p:cNvSpPr/>
          <p:nvPr/>
        </p:nvSpPr>
        <p:spPr>
          <a:xfrm>
            <a:off x="6494463" y="2775585"/>
            <a:ext cx="4284228" cy="423129"/>
          </a:xfrm>
          <a:prstGeom prst="rect">
            <a:avLst/>
          </a:prstGeom>
          <a:noFill/>
        </p:spPr>
        <p:txBody>
          <a:bodyPr wrap="square" lIns="91440" tIns="45720" rIns="91440" bIns="45720" rtlCol="0" anchor="t">
            <a:spAutoFit/>
          </a:bodyPr>
          <a:lstStyle/>
          <a:p>
            <a:pPr marL="0" indent="0" algn="just">
              <a:lnSpc>
                <a:spcPct val="150000"/>
              </a:lnSpc>
              <a:buNone/>
            </a:pPr>
            <a:endParaRPr lang="en-US" sz="1600" dirty="0"/>
          </a:p>
        </p:txBody>
      </p:sp>
      <p:sp>
        <p:nvSpPr>
          <p:cNvPr id="24" name="Text 19"/>
          <p:cNvSpPr/>
          <p:nvPr/>
        </p:nvSpPr>
        <p:spPr>
          <a:xfrm>
            <a:off x="1413309" y="2775585"/>
            <a:ext cx="4284228" cy="2638928"/>
          </a:xfrm>
          <a:prstGeom prst="rect">
            <a:avLst/>
          </a:prstGeom>
          <a:noFill/>
        </p:spPr>
        <p:txBody>
          <a:bodyPr wrap="square" lIns="91440" tIns="45720" rIns="91440" bIns="45720" rtlCol="0" anchor="t">
            <a:spAutoFit/>
          </a:bodyPr>
          <a:lstStyle/>
          <a:p>
            <a:pPr algn="just">
              <a:lnSpc>
                <a:spcPct val="150000"/>
              </a:lnSpc>
            </a:pPr>
            <a:r>
              <a:rPr lang="en-US" altLang="zh-CN" sz="1400" dirty="0">
                <a:latin typeface="Times New Roman" panose="02020603050405020304" pitchFamily="18" charset="0"/>
                <a:cs typeface="Times New Roman" panose="02020603050405020304" pitchFamily="18" charset="0"/>
              </a:rPr>
              <a:t>- Local Control: </a:t>
            </a:r>
            <a:r>
              <a:rPr lang="en-US" altLang="zh-CN" sz="1400" dirty="0" err="1">
                <a:latin typeface="Times New Roman" panose="02020603050405020304" pitchFamily="18" charset="0"/>
                <a:cs typeface="Times New Roman" panose="02020603050405020304" pitchFamily="18" charset="0"/>
              </a:rPr>
              <a:t>PhotoRoom</a:t>
            </a:r>
            <a:r>
              <a:rPr lang="en-US" altLang="zh-CN" sz="1400" dirty="0">
                <a:latin typeface="Times New Roman" panose="02020603050405020304" pitchFamily="18" charset="0"/>
                <a:cs typeface="Times New Roman" panose="02020603050405020304" pitchFamily="18" charset="0"/>
              </a:rPr>
              <a:t> mainly focuses on global background replacement, while the touch mask of </a:t>
            </a:r>
            <a:r>
              <a:rPr lang="en-US" altLang="zh-CN" sz="1400" dirty="0" err="1">
                <a:latin typeface="Times New Roman" panose="02020603050405020304" pitchFamily="18" charset="0"/>
                <a:cs typeface="Times New Roman" panose="02020603050405020304" pitchFamily="18" charset="0"/>
              </a:rPr>
              <a:t>LocalCanvas</a:t>
            </a:r>
            <a:r>
              <a:rPr lang="en-US" altLang="zh-CN" sz="1400" dirty="0">
                <a:latin typeface="Times New Roman" panose="02020603050405020304" pitchFamily="18" charset="0"/>
                <a:cs typeface="Times New Roman" panose="02020603050405020304" pitchFamily="18" charset="0"/>
              </a:rPr>
              <a:t> allows editing of any part of the image.</a:t>
            </a:r>
          </a:p>
          <a:p>
            <a:pPr algn="just">
              <a:lnSpc>
                <a:spcPct val="150000"/>
              </a:lnSpc>
            </a:pPr>
            <a:r>
              <a:rPr lang="en-US" altLang="zh-CN" sz="1400" dirty="0">
                <a:latin typeface="Times New Roman" panose="02020603050405020304" pitchFamily="18" charset="0"/>
                <a:cs typeface="Times New Roman" panose="02020603050405020304" pitchFamily="18" charset="0"/>
              </a:rPr>
              <a:t>Context awareness: None of the competitors have this feature, which is a unique differentiating advantage.</a:t>
            </a:r>
          </a:p>
          <a:p>
            <a:pPr algn="just">
              <a:lnSpc>
                <a:spcPct val="150000"/>
              </a:lnSpc>
            </a:pPr>
            <a:r>
              <a:rPr lang="en-US" altLang="zh-CN" sz="1400" dirty="0">
                <a:latin typeface="Times New Roman" panose="02020603050405020304" pitchFamily="18" charset="0"/>
                <a:cs typeface="Times New Roman" panose="02020603050405020304" pitchFamily="18" charset="0"/>
              </a:rPr>
              <a:t>- Workflow integration: Integrate shooting, editing, generation, and export into a seamless process rather than scattered functional points.</a:t>
            </a:r>
            <a:endParaRPr lang="en-US" sz="1400" dirty="0">
              <a:latin typeface="Times New Roman" panose="02020603050405020304" pitchFamily="18" charset="0"/>
              <a:cs typeface="Times New Roman" panose="02020603050405020304" pitchFamily="18" charset="0"/>
            </a:endParaRPr>
          </a:p>
        </p:txBody>
      </p:sp>
      <p:sp>
        <p:nvSpPr>
          <p:cNvPr id="26" name="Text 19"/>
          <p:cNvSpPr/>
          <p:nvPr/>
        </p:nvSpPr>
        <p:spPr>
          <a:xfrm>
            <a:off x="6398694" y="2481342"/>
            <a:ext cx="4284228" cy="3285258"/>
          </a:xfrm>
          <a:prstGeom prst="rect">
            <a:avLst/>
          </a:prstGeom>
          <a:noFill/>
        </p:spPr>
        <p:txBody>
          <a:bodyPr wrap="square" lIns="91440" tIns="45720" rIns="91440" bIns="45720" rtlCol="0" anchor="t">
            <a:spAutoFit/>
          </a:bodyPr>
          <a:lstStyle/>
          <a:p>
            <a:pPr algn="just">
              <a:lnSpc>
                <a:spcPct val="150000"/>
              </a:lnSpc>
            </a:pPr>
            <a:r>
              <a:rPr lang="en-US" altLang="zh-CN" sz="1400" dirty="0">
                <a:latin typeface="Times New Roman" panose="02020603050405020304" pitchFamily="18" charset="0"/>
                <a:cs typeface="Times New Roman" panose="02020603050405020304" pitchFamily="18" charset="0"/>
              </a:rPr>
              <a:t>- Native and convenient for mobile devices: Optimized for mobile touch control, no need to use bulky desktop applications on mobile phones or frequently switch between applications.</a:t>
            </a:r>
          </a:p>
          <a:p>
            <a:pPr algn="just">
              <a:lnSpc>
                <a:spcPct val="150000"/>
              </a:lnSpc>
            </a:pPr>
            <a:r>
              <a:rPr lang="en-US" altLang="zh-CN" sz="1400" dirty="0">
                <a:latin typeface="Times New Roman" panose="02020603050405020304" pitchFamily="18" charset="0"/>
                <a:cs typeface="Times New Roman" panose="02020603050405020304" pitchFamily="18" charset="0"/>
              </a:rPr>
              <a:t>- Extremely low learning cost: Compared with the complex interface of Photoshop, the operation of </a:t>
            </a:r>
            <a:r>
              <a:rPr lang="en-US" altLang="zh-CN" sz="1400" dirty="0" err="1">
                <a:latin typeface="Times New Roman" panose="02020603050405020304" pitchFamily="18" charset="0"/>
                <a:cs typeface="Times New Roman" panose="02020603050405020304" pitchFamily="18" charset="0"/>
              </a:rPr>
              <a:t>LocalCanvas</a:t>
            </a:r>
            <a:r>
              <a:rPr lang="en-US" altLang="zh-CN" sz="1400" dirty="0">
                <a:latin typeface="Times New Roman" panose="02020603050405020304" pitchFamily="18" charset="0"/>
                <a:cs typeface="Times New Roman" panose="02020603050405020304" pitchFamily="18" charset="0"/>
              </a:rPr>
              <a:t> is intuitive and simple.</a:t>
            </a:r>
          </a:p>
          <a:p>
            <a:pPr algn="just">
              <a:lnSpc>
                <a:spcPct val="150000"/>
              </a:lnSpc>
            </a:pPr>
            <a:r>
              <a:rPr lang="en-US" altLang="zh-CN" sz="1400" dirty="0">
                <a:latin typeface="Times New Roman" panose="02020603050405020304" pitchFamily="18" charset="0"/>
                <a:cs typeface="Times New Roman" panose="02020603050405020304" pitchFamily="18" charset="0"/>
              </a:rPr>
              <a:t>- Scene-driven: The built-in workflow directly addresses high-frequency issues, eliminating the need for users to start from scratch to conceive prompts.</a:t>
            </a:r>
            <a:endParaRPr lang="zh-CN" altLang="en-US" sz="1400" dirty="0">
              <a:latin typeface="Times New Roman" panose="02020603050405020304" pitchFamily="18" charset="0"/>
              <a:cs typeface="Times New Roman" panose="02020603050405020304" pitchFamily="18" charset="0"/>
            </a:endParaRPr>
          </a:p>
        </p:txBody>
      </p:sp>
      <p:sp>
        <p:nvSpPr>
          <p:cNvPr id="4" name="Text 2"/>
          <p:cNvSpPr/>
          <p:nvPr/>
        </p:nvSpPr>
        <p:spPr>
          <a:xfrm>
            <a:off x="595630" y="487045"/>
            <a:ext cx="11160125" cy="646331"/>
          </a:xfrm>
          <a:prstGeom prst="rect">
            <a:avLst/>
          </a:prstGeom>
          <a:noFill/>
        </p:spPr>
        <p:txBody>
          <a:bodyPr wrap="square" lIns="91440" tIns="45720" rIns="91440" bIns="45720" rtlCol="0" anchor="t">
            <a:spAutoFit/>
          </a:bodyPr>
          <a:lstStyle/>
          <a:p>
            <a:r>
              <a:rPr lang="en-US" sz="3600" b="1" dirty="0">
                <a:latin typeface="MiSans" pitchFamily="34" charset="-122"/>
                <a:ea typeface="MiSans" pitchFamily="34" charset="-122"/>
                <a:cs typeface="MiSans" pitchFamily="34" charset="-120"/>
              </a:rPr>
              <a:t>Market analysis - Competitive landscape </a:t>
            </a:r>
            <a:r>
              <a:rPr lang="en-US" sz="3600" b="1" dirty="0">
                <a:solidFill>
                  <a:srgbClr val="1E46EB"/>
                </a:solidFill>
                <a:latin typeface="MiSans" pitchFamily="34" charset="-122"/>
                <a:ea typeface="MiSans" pitchFamily="34" charset="-122"/>
                <a:cs typeface="MiSans" pitchFamily="34" charset="-120"/>
              </a:rPr>
              <a:t>analysis</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44546A"/>
      </a:dk2>
      <a:lt2>
        <a:srgbClr val="E7E6E6"/>
      </a:lt2>
      <a:accent1>
        <a:srgbClr val="1E46EB"/>
      </a:accent1>
      <a:accent2>
        <a:srgbClr val="1CA97E"/>
      </a:accent2>
      <a:accent3>
        <a:srgbClr val="5D91F0"/>
      </a:accent3>
      <a:accent4>
        <a:srgbClr val="000000"/>
      </a:accent4>
      <a:accent5>
        <a:srgbClr val="FFFFFF"/>
      </a:accent5>
      <a:accent6>
        <a:srgbClr val="FF9202"/>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Theme">
  <a:themeElements>
    <a:clrScheme name="Custom">
      <a:dk1>
        <a:srgbClr val="000000"/>
      </a:dk1>
      <a:lt1>
        <a:srgbClr val="FFFFFF"/>
      </a:lt1>
      <a:dk2>
        <a:srgbClr val="44546A"/>
      </a:dk2>
      <a:lt2>
        <a:srgbClr val="E7E6E6"/>
      </a:lt2>
      <a:accent1>
        <a:srgbClr val="1E46EB"/>
      </a:accent1>
      <a:accent2>
        <a:srgbClr val="1CA97E"/>
      </a:accent2>
      <a:accent3>
        <a:srgbClr val="5D91F0"/>
      </a:accent3>
      <a:accent4>
        <a:srgbClr val="000000"/>
      </a:accent4>
      <a:accent5>
        <a:srgbClr val="FFFFFF"/>
      </a:accent5>
      <a:accent6>
        <a:srgbClr val="FF9202"/>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TotalTime>
  <Words>2283</Words>
  <Application>Microsoft Office PowerPoint</Application>
  <PresentationFormat>宽屏</PresentationFormat>
  <Paragraphs>186</Paragraphs>
  <Slides>22</Slides>
  <Notes>22</Notes>
  <HiddenSlides>0</HiddenSlides>
  <MMClips>0</MMClips>
  <ScaleCrop>false</ScaleCrop>
  <HeadingPairs>
    <vt:vector size="6" baseType="variant">
      <vt:variant>
        <vt:lpstr>已用的字体</vt:lpstr>
      </vt:variant>
      <vt:variant>
        <vt:i4>3</vt:i4>
      </vt:variant>
      <vt:variant>
        <vt:lpstr>主题</vt:lpstr>
      </vt:variant>
      <vt:variant>
        <vt:i4>2</vt:i4>
      </vt:variant>
      <vt:variant>
        <vt:lpstr>幻灯片标题</vt:lpstr>
      </vt:variant>
      <vt:variant>
        <vt:i4>22</vt:i4>
      </vt:variant>
    </vt:vector>
  </HeadingPairs>
  <TitlesOfParts>
    <vt:vector size="27" baseType="lpstr">
      <vt:lpstr>MiSans</vt:lpstr>
      <vt:lpstr>Arial</vt:lpstr>
      <vt:lpstr>Times New Roman</vt:lpstr>
      <vt:lpstr>Custom Theme</vt:lpstr>
      <vt:lpstr>1_Custom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LocalCanvas：重塑移动端AI视觉创作</dc:title>
  <dc:subject>LocalCanvas：重塑移动端AI视觉创作</dc:subject>
  <dc:creator>Kimi</dc:creator>
  <cp:lastModifiedBy>Kaile Huang</cp:lastModifiedBy>
  <cp:revision>10</cp:revision>
  <dcterms:created xsi:type="dcterms:W3CDTF">2025-10-21T13:23:54Z</dcterms:created>
  <dcterms:modified xsi:type="dcterms:W3CDTF">2025-10-22T03:51:16Z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{"Label":"LocalCanvas：重塑移动端AI视觉创作","ContentProducer":"001191110108MACG2KBH8F10000","ProduceID":"d3pkbn7kgnum6pfpjt2g","ReservedCode1":"","ContentPropagator":"001191110108MACG2KBH8F20000","PropagateID":"d3pkbn7kgnum6pfpjt2g","ReservedCode2":""}</vt:lpwstr>
  </property>
  <property fmtid="{D5CDD505-2E9C-101B-9397-08002B2CF9AE}" pid="3" name="ICV">
    <vt:lpwstr>A8DF14CC23C5D4637C85F768672A2D92_43</vt:lpwstr>
  </property>
  <property fmtid="{D5CDD505-2E9C-101B-9397-08002B2CF9AE}" pid="4" name="KSOProductBuildVer">
    <vt:lpwstr>2052-12.1.22553.22553</vt:lpwstr>
  </property>
</Properties>
</file>